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6"/>
  </p:notesMasterIdLst>
  <p:sldIdLst>
    <p:sldId id="256" r:id="rId4"/>
    <p:sldId id="361" r:id="rId5"/>
    <p:sldId id="369" r:id="rId6"/>
    <p:sldId id="258" r:id="rId7"/>
    <p:sldId id="320" r:id="rId8"/>
    <p:sldId id="362" r:id="rId9"/>
    <p:sldId id="377" r:id="rId10"/>
    <p:sldId id="370" r:id="rId11"/>
    <p:sldId id="363" r:id="rId12"/>
    <p:sldId id="378" r:id="rId13"/>
    <p:sldId id="371" r:id="rId14"/>
    <p:sldId id="366" r:id="rId15"/>
    <p:sldId id="367" r:id="rId16"/>
    <p:sldId id="372" r:id="rId17"/>
    <p:sldId id="368" r:id="rId18"/>
    <p:sldId id="373" r:id="rId19"/>
    <p:sldId id="374" r:id="rId20"/>
    <p:sldId id="375" r:id="rId21"/>
    <p:sldId id="376" r:id="rId22"/>
    <p:sldId id="379" r:id="rId23"/>
    <p:sldId id="313" r:id="rId24"/>
    <p:sldId id="31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5FA"/>
    <a:srgbClr val="FE3FE4"/>
    <a:srgbClr val="33E97C"/>
    <a:srgbClr val="F2AC30"/>
    <a:srgbClr val="CC0099"/>
    <a:srgbClr val="CAD2D4"/>
    <a:srgbClr val="1A5F00"/>
    <a:srgbClr val="9CD5FC"/>
    <a:srgbClr val="17243B"/>
    <a:srgbClr val="60B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rednji stil 4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2" autoAdjust="0"/>
    <p:restoredTop sz="96196" autoAdjust="0"/>
  </p:normalViewPr>
  <p:slideViewPr>
    <p:cSldViewPr snapToGrid="0" showGuides="1">
      <p:cViewPr varScale="1">
        <p:scale>
          <a:sx n="83" d="100"/>
          <a:sy n="83" d="100"/>
        </p:scale>
        <p:origin x="907" y="8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56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61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4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9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1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8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1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2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90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i7sibVEA0U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_6hnQJg5j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uro/banknotes/html/index.hr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tedopis.h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anfa.hr/edukacija-i-potro%C5%A1a%C4%8Di/financijska-pismenost/" TargetMode="External"/><Relationship Id="rId5" Type="http://schemas.openxmlformats.org/officeDocument/2006/relationships/hyperlink" Target="https://mfin.gov.hr/istaknute-teme/financijski-sustav/financijska-pismenost-potrosaca/425" TargetMode="External"/><Relationship Id="rId4" Type="http://schemas.openxmlformats.org/officeDocument/2006/relationships/hyperlink" Target="https://www.hub.hr/hr/obrazovni-materijali-o-osnovama-financi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2678545" y="292684"/>
            <a:ext cx="9134866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sz="4000" b="1" dirty="0" smtClean="0">
                <a:solidFill>
                  <a:schemeClr val="accent1"/>
                </a:solidFill>
                <a:latin typeface="Candles" panose="00000400000000000000" pitchFamily="2" charset="0"/>
              </a:rPr>
              <a:t>FINANCIJSKA PISMENOST</a:t>
            </a:r>
            <a:r>
              <a:rPr lang="en-US" sz="4000" b="1" dirty="0" smtClean="0">
                <a:solidFill>
                  <a:schemeClr val="bg1"/>
                </a:solidFill>
                <a:latin typeface="Candles" panose="000004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Candles" panose="00000400000000000000" pitchFamily="2" charset="0"/>
            </a:endParaRPr>
          </a:p>
          <a:p>
            <a:pPr algn="r"/>
            <a:endParaRPr lang="hr-HR" sz="4000" b="1" dirty="0" smtClean="0">
              <a:solidFill>
                <a:schemeClr val="accent2"/>
              </a:solidFill>
              <a:latin typeface="Candles" panose="00000400000000000000" pitchFamily="2" charset="0"/>
            </a:endParaRPr>
          </a:p>
          <a:p>
            <a:pPr algn="r"/>
            <a:r>
              <a:rPr lang="hr-HR" sz="4000" b="1" dirty="0" smtClean="0">
                <a:solidFill>
                  <a:schemeClr val="accent2"/>
                </a:solidFill>
                <a:latin typeface="Candles" panose="00000400000000000000" pitchFamily="2" charset="0"/>
              </a:rPr>
              <a:t>ZA OSNOVNOŠKOLCE</a:t>
            </a:r>
            <a:endParaRPr lang="en-US" sz="4000" b="1" dirty="0">
              <a:solidFill>
                <a:schemeClr val="accent2"/>
              </a:solidFill>
              <a:latin typeface="Candles" panose="00000400000000000000" pitchFamily="2" charset="0"/>
            </a:endParaRPr>
          </a:p>
          <a:p>
            <a:pPr algn="r"/>
            <a:endParaRPr lang="hr-HR" sz="4000" b="1" dirty="0" smtClean="0">
              <a:solidFill>
                <a:srgbClr val="FFC000"/>
              </a:solidFill>
              <a:latin typeface="Candles" panose="00000400000000000000" pitchFamily="2" charset="0"/>
            </a:endParaRPr>
          </a:p>
          <a:p>
            <a:pPr algn="r"/>
            <a:r>
              <a:rPr lang="hr-HR" sz="4000" b="1" dirty="0">
                <a:solidFill>
                  <a:srgbClr val="FFC000"/>
                </a:solidFill>
                <a:latin typeface="Candles" panose="00000400000000000000" pitchFamily="2" charset="0"/>
              </a:rPr>
              <a:t>7</a:t>
            </a:r>
            <a:r>
              <a:rPr lang="hr-HR" sz="4000" b="1" dirty="0" smtClean="0">
                <a:solidFill>
                  <a:srgbClr val="FFC000"/>
                </a:solidFill>
                <a:latin typeface="Candles" panose="00000400000000000000" pitchFamily="2" charset="0"/>
              </a:rPr>
              <a:t>. i 8. razred</a:t>
            </a:r>
            <a:endParaRPr lang="ko-KR" altLang="en-US" sz="4000" b="1" dirty="0">
              <a:solidFill>
                <a:srgbClr val="FFC000"/>
              </a:solidFill>
              <a:latin typeface="Candles" panose="00000400000000000000" pitchFamily="2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723678" y="5470015"/>
            <a:ext cx="6089733" cy="11081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altLang="ko-KR" sz="1867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Srednja škola Donji Miholjac</a:t>
            </a:r>
          </a:p>
          <a:p>
            <a:pPr algn="r">
              <a:spcAft>
                <a:spcPts val="600"/>
              </a:spcAft>
            </a:pPr>
            <a:r>
              <a:rPr lang="hr-HR" altLang="ko-KR" sz="1867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n</a:t>
            </a:r>
            <a:r>
              <a:rPr lang="hr-HR" altLang="ko-KR" sz="1867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astavnik savjetnik</a:t>
            </a:r>
          </a:p>
          <a:p>
            <a:pPr algn="r">
              <a:spcAft>
                <a:spcPts val="600"/>
              </a:spcAft>
            </a:pPr>
            <a:r>
              <a:rPr lang="hr-HR" altLang="ko-KR" sz="1867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Antonio </a:t>
            </a:r>
            <a:r>
              <a:rPr lang="hr-HR" altLang="ko-KR" sz="1867" b="1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Čmelak</a:t>
            </a:r>
            <a:r>
              <a:rPr lang="hr-HR" altLang="ko-KR" sz="1867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, </a:t>
            </a:r>
            <a:r>
              <a:rPr lang="hr-HR" altLang="ko-KR" sz="1867" b="1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mag.oec</a:t>
            </a:r>
            <a:r>
              <a:rPr lang="hr-HR" altLang="ko-KR" sz="1867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.</a:t>
            </a:r>
            <a:endParaRPr lang="ko-KR" altLang="en-US" sz="1867" b="1" dirty="0">
              <a:solidFill>
                <a:schemeClr val="bg1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1" y="206606"/>
            <a:ext cx="107373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201247" y="1890753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469327" y="2672583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490245" y="3193935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750398" y="2092822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672321" y="3744570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397302" y="4283370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298782" y="1674251"/>
            <a:ext cx="48777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zahtijevaju osigurano pokriće vlastita novca u trenutku plaćanja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d</a:t>
            </a:r>
            <a:r>
              <a:rPr lang="hr-HR" sz="2400" b="1" dirty="0" smtClean="0"/>
              <a:t>ostupno starijima od 14 godina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m</a:t>
            </a:r>
            <a:r>
              <a:rPr lang="hr-HR" sz="2400" b="1" dirty="0" smtClean="0"/>
              <a:t>ogućnost nadoplate računa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p</a:t>
            </a:r>
            <a:r>
              <a:rPr lang="hr-HR" sz="2400" b="1" dirty="0" smtClean="0"/>
              <a:t>ogodne za kupovanje na internetu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p</a:t>
            </a:r>
            <a:r>
              <a:rPr lang="hr-HR" sz="2400" b="1" dirty="0" smtClean="0"/>
              <a:t>rovjerite trošak korištenja takve kartice</a:t>
            </a:r>
            <a:endParaRPr lang="hr-HR" sz="2400" b="1" dirty="0"/>
          </a:p>
        </p:txBody>
      </p:sp>
      <p:sp>
        <p:nvSpPr>
          <p:cNvPr id="35" name="TekstniOkvir 34"/>
          <p:cNvSpPr txBox="1"/>
          <p:nvPr/>
        </p:nvSpPr>
        <p:spPr>
          <a:xfrm>
            <a:off x="664803" y="1005745"/>
            <a:ext cx="414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rgbClr val="0070C0"/>
                </a:solidFill>
              </a:rPr>
              <a:t>PREPAID kartice</a:t>
            </a:r>
            <a:endParaRPr lang="hr-HR" sz="2400" b="1" dirty="0">
              <a:solidFill>
                <a:srgbClr val="0070C0"/>
              </a:solidFill>
            </a:endParaRPr>
          </a:p>
        </p:txBody>
      </p:sp>
      <p:sp>
        <p:nvSpPr>
          <p:cNvPr id="45" name="TekstniOkvir 44"/>
          <p:cNvSpPr txBox="1"/>
          <p:nvPr/>
        </p:nvSpPr>
        <p:spPr>
          <a:xfrm>
            <a:off x="7590721" y="2949582"/>
            <a:ext cx="4361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rgbClr val="CC0099"/>
                </a:solidFill>
              </a:rPr>
              <a:t>RAZMISLITE: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CC0099"/>
                </a:solidFill>
              </a:rPr>
              <a:t>Što znači odgovorno koristiti kreditne kartice ?</a:t>
            </a:r>
            <a:endParaRPr lang="hr-HR" sz="2400" b="1" dirty="0">
              <a:solidFill>
                <a:srgbClr val="CC0099"/>
              </a:solidFill>
            </a:endParaRPr>
          </a:p>
        </p:txBody>
      </p:sp>
      <p:pic>
        <p:nvPicPr>
          <p:cNvPr id="34" name="Picture 4" descr="2x2 Wave 2 Access Points: Yes or No? This is now the question - Aero-IT:  Adding Value to your Busines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545" y="5354545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6002" y="4634834"/>
            <a:ext cx="2390775" cy="191452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8001" y="4688651"/>
            <a:ext cx="2205434" cy="1346608"/>
          </a:xfrm>
          <a:prstGeom prst="rect">
            <a:avLst/>
          </a:prstGeom>
        </p:spPr>
      </p:pic>
      <p:pic>
        <p:nvPicPr>
          <p:cNvPr id="2050" name="Picture 2" descr="Što je prepaid kartica? - Aircash novčan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69" y="413352"/>
            <a:ext cx="4123301" cy="2157861"/>
          </a:xfrm>
          <a:prstGeom prst="rect">
            <a:avLst/>
          </a:prstGeom>
          <a:ln w="38100" cap="sq">
            <a:solidFill>
              <a:srgbClr val="2FC5F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 rot="21262337">
            <a:off x="1673291" y="3023124"/>
            <a:ext cx="85513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000" b="1" dirty="0" smtClean="0">
                <a:solidFill>
                  <a:schemeClr val="accent3"/>
                </a:solidFill>
                <a:cs typeface="Arial" pitchFamily="34" charset="0"/>
              </a:rPr>
              <a:t>3. Kako sigurno kupovati na webu ?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 rot="21290945">
            <a:off x="2003508" y="3984891"/>
            <a:ext cx="89230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ISHODI: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Nabrojati prednosti internet kupovine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Prepoznati opasnosti kupovine na internetu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Koristiti sigurne načine plaćanja prilikom Internet kupovine</a:t>
            </a:r>
            <a:endParaRPr lang="hr-HR" sz="2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52291" y="1890753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20371" y="2672583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41289" y="3193935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01442" y="2092822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23365" y="3744570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48346" y="4283370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24585" y="914317"/>
            <a:ext cx="474971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u </a:t>
            </a:r>
            <a:r>
              <a:rPr lang="hr-HR" sz="2400" b="1" dirty="0"/>
              <a:t>pravilu su cijene niže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ušteda vremena i kupovina </a:t>
            </a:r>
            <a:r>
              <a:rPr lang="hr-HR" sz="2400" b="1" dirty="0" smtClean="0"/>
              <a:t>24 / 7</a:t>
            </a:r>
            <a:endParaRPr lang="hr-HR" sz="2400" b="1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jednostavan i brz pristup širokoj </a:t>
            </a:r>
            <a:r>
              <a:rPr lang="hr-HR" sz="2400" b="1" dirty="0" smtClean="0"/>
              <a:t>ponudi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d</a:t>
            </a:r>
            <a:r>
              <a:rPr lang="hr-HR" sz="2400" b="1" dirty="0" smtClean="0"/>
              <a:t>ostava na kućni prag</a:t>
            </a:r>
            <a:endParaRPr lang="hr-HR" sz="2400" b="1" dirty="0"/>
          </a:p>
        </p:txBody>
      </p:sp>
      <p:sp>
        <p:nvSpPr>
          <p:cNvPr id="43" name="TekstniOkvir 42"/>
          <p:cNvSpPr txBox="1"/>
          <p:nvPr/>
        </p:nvSpPr>
        <p:spPr>
          <a:xfrm>
            <a:off x="7194025" y="3580107"/>
            <a:ext cx="46654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troškovi dostave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vrijeme isporuke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izostanak osobnog kontakta s trgovcem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neizvjesnost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zloupotreba kartičnih podataka</a:t>
            </a:r>
            <a:endParaRPr lang="en-US" sz="2400" b="1" dirty="0"/>
          </a:p>
        </p:txBody>
      </p:sp>
      <p:sp>
        <p:nvSpPr>
          <p:cNvPr id="32" name="TekstniOkvir 31"/>
          <p:cNvSpPr txBox="1"/>
          <p:nvPr/>
        </p:nvSpPr>
        <p:spPr>
          <a:xfrm>
            <a:off x="480291" y="296047"/>
            <a:ext cx="503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rgbClr val="0070C0"/>
                </a:solidFill>
              </a:rPr>
              <a:t>Prednosti kupovanja na internetu</a:t>
            </a:r>
            <a:endParaRPr lang="hr-HR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6 Prednosti Online kupovine u odnosu na tradicionalni način kupo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9" y="3744570"/>
            <a:ext cx="4040322" cy="2610048"/>
          </a:xfrm>
          <a:prstGeom prst="rect">
            <a:avLst/>
          </a:prstGeom>
          <a:ln w="38100" cap="sq">
            <a:solidFill>
              <a:srgbClr val="FE3FE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kstniOkvir 33"/>
          <p:cNvSpPr txBox="1"/>
          <p:nvPr/>
        </p:nvSpPr>
        <p:spPr>
          <a:xfrm>
            <a:off x="7194025" y="2949582"/>
            <a:ext cx="503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rgbClr val="0070C0"/>
                </a:solidFill>
              </a:rPr>
              <a:t>Nedostaci i opasnosti</a:t>
            </a:r>
            <a:endParaRPr lang="hr-HR" sz="2400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Hakiranje videoigara kao kazneno djelo? - tpor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63" y="376215"/>
            <a:ext cx="3442830" cy="2296368"/>
          </a:xfrm>
          <a:prstGeom prst="rect">
            <a:avLst/>
          </a:prstGeom>
          <a:ln w="38100" cap="sq">
            <a:solidFill>
              <a:srgbClr val="33E97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52291" y="1890753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20371" y="2672583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41289" y="3193935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01442" y="2092822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23365" y="3744570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48346" y="4283370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335809" y="940751"/>
            <a:ext cx="456388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provjerite stranicu na kojoj kupujete, ako nudi poznate marke po znatno nižim cijenama nešto nije u redu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provjerite uvjete dostave i njegovog plaćanja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pročitajte komentare drugih korisnika i njihove ocjene, također i vi ocijenite trgovca da pomognete drugima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ne nasjedajte na pozive, </a:t>
            </a:r>
            <a:r>
              <a:rPr lang="hr-HR" sz="2400" b="1" dirty="0" err="1" smtClean="0"/>
              <a:t>sms</a:t>
            </a:r>
            <a:r>
              <a:rPr lang="hr-HR" sz="2400" b="1" dirty="0" smtClean="0"/>
              <a:t> ili e-mail banke kojom traži podatke o vašoj kartici</a:t>
            </a:r>
            <a:endParaRPr lang="hr-HR" sz="2400" b="1" dirty="0"/>
          </a:p>
        </p:txBody>
      </p:sp>
      <p:sp>
        <p:nvSpPr>
          <p:cNvPr id="31" name="TekstniOkvir 30"/>
          <p:cNvSpPr txBox="1"/>
          <p:nvPr/>
        </p:nvSpPr>
        <p:spPr>
          <a:xfrm>
            <a:off x="355880" y="238687"/>
            <a:ext cx="188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chemeClr val="accent4">
                    <a:lumMod val="50000"/>
                  </a:schemeClr>
                </a:solidFill>
              </a:rPr>
              <a:t>SAVJETI:</a:t>
            </a:r>
            <a:endParaRPr lang="hr-HR" sz="24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7106371" y="2335443"/>
            <a:ext cx="49954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r-HR" sz="2400" b="1" dirty="0" smtClean="0"/>
              <a:t>Načini plaćanja prilikom kupovine na internetu: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p</a:t>
            </a:r>
            <a:r>
              <a:rPr lang="hr-HR" sz="2400" b="1" dirty="0" smtClean="0"/>
              <a:t>ouzećem </a:t>
            </a:r>
            <a:r>
              <a:rPr lang="hr-HR" sz="2400" b="1" dirty="0" smtClean="0"/>
              <a:t>je najsigurnije, ali </a:t>
            </a:r>
            <a:r>
              <a:rPr lang="hr-HR" sz="2400" b="1" dirty="0" smtClean="0"/>
              <a:t>to ne </a:t>
            </a:r>
            <a:r>
              <a:rPr lang="hr-HR" sz="2400" b="1" dirty="0" smtClean="0"/>
              <a:t>nude </a:t>
            </a:r>
            <a:r>
              <a:rPr lang="hr-HR" sz="2400" b="1" dirty="0" smtClean="0"/>
              <a:t>svi trgovci</a:t>
            </a:r>
            <a:endParaRPr lang="hr-HR" sz="2400" b="1" dirty="0" smtClean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s</a:t>
            </a:r>
            <a:r>
              <a:rPr lang="hr-HR" sz="2400" b="1" dirty="0" smtClean="0"/>
              <a:t>ervisima </a:t>
            </a:r>
            <a:r>
              <a:rPr lang="hr-HR" sz="2400" b="1" dirty="0" smtClean="0"/>
              <a:t>kao što je </a:t>
            </a:r>
            <a:r>
              <a:rPr lang="hr-HR" sz="2400" b="1" dirty="0" err="1" smtClean="0"/>
              <a:t>Pay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Pal</a:t>
            </a:r>
            <a:r>
              <a:rPr lang="hr-HR" sz="2400" b="1" dirty="0" smtClean="0"/>
              <a:t>, ali i tu trebate karticu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2400" b="1" dirty="0" smtClean="0"/>
              <a:t>najbolje izabrati </a:t>
            </a:r>
            <a:r>
              <a:rPr lang="hr-HR" sz="2400" b="1" dirty="0" err="1" smtClean="0"/>
              <a:t>prepaid</a:t>
            </a:r>
            <a:r>
              <a:rPr lang="hr-HR" sz="2400" b="1" dirty="0" smtClean="0"/>
              <a:t> karticu ili onu od </a:t>
            </a:r>
            <a:r>
              <a:rPr lang="hr-HR" sz="2400" b="1" dirty="0" smtClean="0"/>
              <a:t>žiro-računa jer se s njom </a:t>
            </a:r>
            <a:r>
              <a:rPr lang="hr-HR" sz="2400" b="1" dirty="0"/>
              <a:t>N</a:t>
            </a:r>
            <a:r>
              <a:rPr lang="hr-HR" sz="2400" b="1" dirty="0" smtClean="0"/>
              <a:t>E </a:t>
            </a:r>
            <a:r>
              <a:rPr lang="hr-HR" sz="2400" b="1" dirty="0" smtClean="0"/>
              <a:t>može ići u minus</a:t>
            </a:r>
            <a:endParaRPr lang="en-US" sz="2400" b="1" dirty="0"/>
          </a:p>
        </p:txBody>
      </p:sp>
      <p:pic>
        <p:nvPicPr>
          <p:cNvPr id="4098" name="Picture 2" descr="PayPal not planning to pass on digital currency cost savings? - Ledger  Insights - enterprise block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09" y="305324"/>
            <a:ext cx="2763116" cy="1787498"/>
          </a:xfrm>
          <a:prstGeom prst="rect">
            <a:avLst/>
          </a:prstGeom>
          <a:ln w="38100" cap="sq">
            <a:solidFill>
              <a:srgbClr val="2FC5F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 rot="21262337">
            <a:off x="1830311" y="2995414"/>
            <a:ext cx="85513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000" b="1" dirty="0">
                <a:solidFill>
                  <a:schemeClr val="accent4"/>
                </a:solidFill>
                <a:cs typeface="Arial" pitchFamily="34" charset="0"/>
              </a:rPr>
              <a:t>4</a:t>
            </a:r>
            <a:r>
              <a:rPr lang="hr-HR" altLang="ko-KR" sz="4000" b="1" dirty="0" smtClean="0">
                <a:solidFill>
                  <a:schemeClr val="accent4"/>
                </a:solidFill>
                <a:cs typeface="Arial" pitchFamily="34" charset="0"/>
              </a:rPr>
              <a:t>. Poduzetništvo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 rot="21290945">
            <a:off x="2003508" y="3946419"/>
            <a:ext cx="89230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ISHODI: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Razlikovati zapošljavanje od poduzetništva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Nabrojati osobine poduzetništva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Pokrenuti razrednu poduzetničku ideju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43054" y="1401225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11134" y="2183055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32052" y="2704407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592205" y="1603294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14128" y="3255042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39109" y="3793842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366945" y="559014"/>
            <a:ext cx="474971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Po završetku školovanja možete se zaposliti kod drugoga ili pokrenuti vlastiti posao – biti poduzetnik.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Možda imate dobru ideju, možda ste uočili povoljnu priliku ili roditelji imaju uhodani posao pa će te nastaviti njihovim stopama.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Poduzetništvom se </a:t>
            </a:r>
            <a:r>
              <a:rPr lang="hr-HR" sz="2400" b="1" dirty="0" smtClean="0"/>
              <a:t>možete </a:t>
            </a:r>
            <a:r>
              <a:rPr lang="hr-HR" sz="2400" b="1" dirty="0"/>
              <a:t>početi baviti već </a:t>
            </a:r>
            <a:r>
              <a:rPr lang="hr-HR" sz="2400" b="1" dirty="0" smtClean="0"/>
              <a:t>sada.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Za poduzetništvo trebate biti kreativni i inovativni, izraditi svoj poslovni plan i uložiti početni </a:t>
            </a:r>
            <a:r>
              <a:rPr lang="hr-HR" sz="2400" b="1" dirty="0" smtClean="0"/>
              <a:t>kapital.</a:t>
            </a:r>
            <a:endParaRPr lang="hr-HR" sz="2400" b="1" dirty="0"/>
          </a:p>
        </p:txBody>
      </p:sp>
      <p:sp>
        <p:nvSpPr>
          <p:cNvPr id="31" name="TekstniOkvir 30"/>
          <p:cNvSpPr txBox="1"/>
          <p:nvPr/>
        </p:nvSpPr>
        <p:spPr>
          <a:xfrm>
            <a:off x="7228011" y="361874"/>
            <a:ext cx="45855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chemeClr val="accent4">
                    <a:lumMod val="50000"/>
                  </a:schemeClr>
                </a:solidFill>
              </a:rPr>
              <a:t>RAZMISLITE: 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Kako već sada možete početi zarađivati?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Znate li da su mnoge uspješne tvrtke krenule iz „kućne garaže”?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Predložite svojim učiteljima da pokrenete poduzetnički pothvat.</a:t>
            </a:r>
          </a:p>
        </p:txBody>
      </p:sp>
      <p:pic>
        <p:nvPicPr>
          <p:cNvPr id="34" name="Picture 4" descr="2x2 Wave 2 Access Points: Yes or No? This is now the question - Aero-IT:  Adding Value to your Busines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324" y="5283936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6781" y="4564225"/>
            <a:ext cx="2390775" cy="1914525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6"/>
          <a:srcRect r="10234" b="8642"/>
          <a:stretch/>
        </p:blipFill>
        <p:spPr>
          <a:xfrm>
            <a:off x="7989900" y="4564226"/>
            <a:ext cx="2271700" cy="14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 rot="21262337">
            <a:off x="1830311" y="2995414"/>
            <a:ext cx="85513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000" b="1" dirty="0">
                <a:solidFill>
                  <a:srgbClr val="FFFF00"/>
                </a:solidFill>
                <a:cs typeface="Arial" pitchFamily="34" charset="0"/>
              </a:rPr>
              <a:t>5</a:t>
            </a:r>
            <a:r>
              <a:rPr lang="hr-HR" altLang="ko-KR" sz="4000" b="1" dirty="0" smtClean="0">
                <a:solidFill>
                  <a:srgbClr val="FFFF00"/>
                </a:solidFill>
                <a:cs typeface="Arial" pitchFamily="34" charset="0"/>
              </a:rPr>
              <a:t>. Prava potrošača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 rot="21290945">
            <a:off x="2003508" y="3946419"/>
            <a:ext cx="89230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ISHODI: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Diskutirati o štetnosti </a:t>
            </a:r>
            <a:r>
              <a:rPr lang="hr-HR" sz="2400" b="1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konzumerizma</a:t>
            </a:r>
            <a:endParaRPr lang="hr-HR" sz="2400" b="1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Preispitati vrijednost promocijskih poruka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Opisati garanciju za proizvode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Koristiti svoja potrošačka prava u trgovini</a:t>
            </a:r>
            <a:endParaRPr lang="hr-HR" sz="2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43054" y="1401225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11134" y="2183055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32052" y="2704407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592205" y="1603294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14128" y="3255042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39109" y="3793842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389202" y="260218"/>
            <a:ext cx="474971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Konzumerizam</a:t>
            </a:r>
            <a:r>
              <a:rPr lang="hr-HR" sz="2400" b="1" dirty="0" smtClean="0"/>
              <a:t> je masovna potrošnja kao stil života u kojem sreća pojedinca ovisi o potrošnji i posjedovanju stvari.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Promocija</a:t>
            </a:r>
            <a:r>
              <a:rPr lang="hr-HR" sz="2400" b="1" dirty="0" smtClean="0"/>
              <a:t> obuhvaća skup aktivnosti kojom trgovci informiraju potrošače o robi i potiču ih na kupovinu.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Garancija </a:t>
            </a:r>
            <a:r>
              <a:rPr lang="hr-HR" sz="2400" b="1" dirty="0" smtClean="0"/>
              <a:t>je rok u kojem proizvođač i trgovac potvrđuju da će proizvod ispravno funkcionirati, a ako ne bude da će proizvod besplatno popraviti, zamijeniti ili vratiti novac.</a:t>
            </a:r>
            <a:endParaRPr lang="hr-HR" sz="2400" b="1" dirty="0"/>
          </a:p>
        </p:txBody>
      </p:sp>
      <p:sp>
        <p:nvSpPr>
          <p:cNvPr id="31" name="TekstniOkvir 30"/>
          <p:cNvSpPr txBox="1"/>
          <p:nvPr/>
        </p:nvSpPr>
        <p:spPr>
          <a:xfrm>
            <a:off x="7097134" y="170455"/>
            <a:ext cx="492861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chemeClr val="accent4">
                    <a:lumMod val="50000"/>
                  </a:schemeClr>
                </a:solidFill>
              </a:rPr>
              <a:t>RAZMISLITE: 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Razlikujete li ono što „trebate” od onog što „želite” 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Što i tko sve utječe na vašu odluku o kupovini 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Što bi učinili kada vam na blagajni naplate drugu cijenu od one koju ste vidjeli na polici 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Vjerujete li svemu što vidite u reklamama za proizvode 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Znate li koliko prema zakonu najmanje traje garancija?</a:t>
            </a:r>
          </a:p>
        </p:txBody>
      </p:sp>
      <p:pic>
        <p:nvPicPr>
          <p:cNvPr id="4098" name="Picture 2" descr="Produžena garancija - 5 godina | Ipotools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57" y="5590848"/>
            <a:ext cx="1105494" cy="110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 rot="21262337">
            <a:off x="1830311" y="2790300"/>
            <a:ext cx="85513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000" b="1" dirty="0" smtClean="0">
                <a:solidFill>
                  <a:srgbClr val="FF0000"/>
                </a:solidFill>
                <a:cs typeface="Arial" pitchFamily="34" charset="0"/>
              </a:rPr>
              <a:t>6. Europska unija i €uro</a:t>
            </a:r>
            <a:endParaRPr lang="ko-KR" alt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 rot="21290945">
            <a:off x="2049690" y="3473960"/>
            <a:ext cx="892309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ISHODI: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Opisati program ERASMUS+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Navesti </a:t>
            </a: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tečaj zamjene kuna u euro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Opisati postupak zamjene kuna u euro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Pretvoriti iznos kuna u eure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Predvidjeti utjecaj zamjene kuna eurima </a:t>
            </a: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na                   cijene</a:t>
            </a:r>
            <a:endParaRPr lang="hr-HR" sz="2400" b="1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21450" y="1146036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289530" y="1927866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10448" y="2449218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570601" y="1348105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492524" y="2999853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17505" y="3538653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271740" y="284276"/>
            <a:ext cx="474971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Hrvatska je članica Europske unije od 1.7.2013. godine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Mogućnost korištenja sredstava iz europskih fondova</a:t>
            </a:r>
            <a:endParaRPr lang="hr-HR" sz="2400" b="1" dirty="0" smtClean="0"/>
          </a:p>
        </p:txBody>
      </p:sp>
      <p:sp>
        <p:nvSpPr>
          <p:cNvPr id="43" name="TekstniOkvir 42"/>
          <p:cNvSpPr txBox="1"/>
          <p:nvPr/>
        </p:nvSpPr>
        <p:spPr>
          <a:xfrm>
            <a:off x="7079743" y="806021"/>
            <a:ext cx="505054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program EU kojim </a:t>
            </a:r>
            <a:r>
              <a:rPr lang="hr-HR" sz="2400" b="1" dirty="0"/>
              <a:t>se podupiru obrazovanje, osposobljavanje, mladi i sport u </a:t>
            </a:r>
            <a:r>
              <a:rPr lang="hr-HR" sz="2400" b="1" dirty="0" smtClean="0"/>
              <a:t>Europi</a:t>
            </a:r>
            <a:endParaRPr lang="hr-HR" sz="24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proračun za period 2021.-2027. iznosi </a:t>
            </a:r>
            <a:r>
              <a:rPr lang="hr-HR" sz="2400" b="1" dirty="0"/>
              <a:t>oko 26,2 milijarde </a:t>
            </a:r>
            <a:r>
              <a:rPr lang="hr-HR" sz="2400" b="1" dirty="0" smtClean="0"/>
              <a:t>eura (dvostruko </a:t>
            </a:r>
            <a:r>
              <a:rPr lang="hr-HR" sz="2400" b="1" dirty="0"/>
              <a:t>više nego što je bilo </a:t>
            </a:r>
            <a:r>
              <a:rPr lang="hr-HR" sz="2400" b="1" dirty="0" smtClean="0"/>
              <a:t>za 2014</a:t>
            </a:r>
            <a:r>
              <a:rPr lang="hr-HR" sz="2400" b="1" dirty="0"/>
              <a:t>. – 2020</a:t>
            </a:r>
            <a:r>
              <a:rPr lang="hr-HR" sz="2400" b="1" dirty="0" smtClean="0"/>
              <a:t>.)</a:t>
            </a:r>
            <a:endParaRPr lang="hr-HR" sz="24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p</a:t>
            </a:r>
            <a:r>
              <a:rPr lang="hr-HR" sz="2400" b="1" dirty="0" smtClean="0"/>
              <a:t>rogram </a:t>
            </a:r>
            <a:r>
              <a:rPr lang="hr-HR" sz="2400" b="1" dirty="0"/>
              <a:t>za razdoblje 2021. – 2027. </a:t>
            </a:r>
            <a:r>
              <a:rPr lang="hr-HR" sz="2400" b="1" dirty="0" smtClean="0"/>
              <a:t>je usmjeren </a:t>
            </a:r>
            <a:r>
              <a:rPr lang="hr-HR" sz="2400" b="1" dirty="0"/>
              <a:t>na socijalnu uključenost, zelenu i digitalnu tranziciju te promicanje sudjelovanja mladih u demokratskom </a:t>
            </a:r>
            <a:r>
              <a:rPr lang="hr-HR" sz="2400" b="1" dirty="0" smtClean="0"/>
              <a:t>životu</a:t>
            </a:r>
            <a:endParaRPr lang="hr-HR" sz="2400" b="1" dirty="0"/>
          </a:p>
        </p:txBody>
      </p:sp>
      <p:sp>
        <p:nvSpPr>
          <p:cNvPr id="32" name="TekstniOkvir 31"/>
          <p:cNvSpPr txBox="1"/>
          <p:nvPr/>
        </p:nvSpPr>
        <p:spPr>
          <a:xfrm>
            <a:off x="573268" y="2389818"/>
            <a:ext cx="462267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chemeClr val="accent4">
                    <a:lumMod val="50000"/>
                  </a:schemeClr>
                </a:solidFill>
              </a:rPr>
              <a:t>RAZMISLITE: 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Znate li neke projekte u Donjem Miholjcu koji su financirani sredstvima EU?</a:t>
            </a:r>
            <a:endParaRPr lang="hr-H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Europski strukturni i investicijski fondo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3" y="4359367"/>
            <a:ext cx="3122081" cy="2126429"/>
          </a:xfrm>
          <a:prstGeom prst="rect">
            <a:avLst/>
          </a:prstGeom>
          <a:ln w="38100" cap="sq">
            <a:solidFill>
              <a:srgbClr val="2FC5F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niOkvir 30"/>
          <p:cNvSpPr txBox="1"/>
          <p:nvPr/>
        </p:nvSpPr>
        <p:spPr>
          <a:xfrm>
            <a:off x="7105771" y="284276"/>
            <a:ext cx="503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rgbClr val="0070C0"/>
                </a:solidFill>
              </a:rPr>
              <a:t>ERASMUS+</a:t>
            </a:r>
            <a:endParaRPr lang="hr-HR" sz="2400" b="1" dirty="0">
              <a:solidFill>
                <a:srgbClr val="0070C0"/>
              </a:solidFill>
            </a:endParaRPr>
          </a:p>
        </p:txBody>
      </p:sp>
      <p:sp>
        <p:nvSpPr>
          <p:cNvPr id="34" name="TekstniOkvir 33"/>
          <p:cNvSpPr txBox="1"/>
          <p:nvPr/>
        </p:nvSpPr>
        <p:spPr>
          <a:xfrm>
            <a:off x="5021450" y="6033901"/>
            <a:ext cx="689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chemeClr val="accent4">
                    <a:lumMod val="50000"/>
                  </a:schemeClr>
                </a:solidFill>
              </a:rPr>
              <a:t>Jeste li čuli za ERASMUS+ projekte u SŠDM ?</a:t>
            </a:r>
            <a:endParaRPr lang="hr-H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0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947" y="501219"/>
            <a:ext cx="11573197" cy="724247"/>
          </a:xfrm>
        </p:spPr>
        <p:txBody>
          <a:bodyPr/>
          <a:lstStyle/>
          <a:p>
            <a:r>
              <a:rPr lang="hr-HR" dirty="0" smtClean="0"/>
              <a:t>Sadržaj za osnovnoškolce</a:t>
            </a:r>
            <a:endParaRPr lang="en-US" dirty="0"/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1DB1E227-739E-45FF-B830-287B9377C8D0}"/>
              </a:ext>
            </a:extLst>
          </p:cNvPr>
          <p:cNvSpPr/>
          <p:nvPr/>
        </p:nvSpPr>
        <p:spPr>
          <a:xfrm>
            <a:off x="960583" y="2447876"/>
            <a:ext cx="4711608" cy="3596894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4CD0282F-CC59-4649-B6AF-F498B000E6BE}"/>
              </a:ext>
            </a:extLst>
          </p:cNvPr>
          <p:cNvSpPr/>
          <p:nvPr/>
        </p:nvSpPr>
        <p:spPr>
          <a:xfrm>
            <a:off x="960582" y="1754909"/>
            <a:ext cx="4711609" cy="877455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0070C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840530E6-70B6-4B25-B0A5-CDF1028C410D}"/>
              </a:ext>
            </a:extLst>
          </p:cNvPr>
          <p:cNvSpPr/>
          <p:nvPr/>
        </p:nvSpPr>
        <p:spPr>
          <a:xfrm>
            <a:off x="1917705" y="2013636"/>
            <a:ext cx="2943632" cy="360000"/>
          </a:xfrm>
          <a:prstGeom prst="roundRect">
            <a:avLst>
              <a:gd name="adj" fmla="val 17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ko-KR" sz="2800" b="1" dirty="0" smtClean="0">
                <a:solidFill>
                  <a:srgbClr val="0070C0"/>
                </a:solidFill>
              </a:rPr>
              <a:t>5. i 6. razred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49B98A44-C2EC-4C5B-B6BD-76CDE0FC0A66}"/>
              </a:ext>
            </a:extLst>
          </p:cNvPr>
          <p:cNvSpPr txBox="1"/>
          <p:nvPr/>
        </p:nvSpPr>
        <p:spPr>
          <a:xfrm>
            <a:off x="1106851" y="2799684"/>
            <a:ext cx="45653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Džeparac, rad, prava i obaveze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Što je to novac 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Kako štedjeti 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Mali poduzetnici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Prava potrošača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Uvođenje €ura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DB1E227-739E-45FF-B830-287B9377C8D0}"/>
              </a:ext>
            </a:extLst>
          </p:cNvPr>
          <p:cNvSpPr/>
          <p:nvPr/>
        </p:nvSpPr>
        <p:spPr>
          <a:xfrm>
            <a:off x="6345382" y="2447876"/>
            <a:ext cx="4932218" cy="3596894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CD0282F-CC59-4649-B6AF-F498B000E6BE}"/>
              </a:ext>
            </a:extLst>
          </p:cNvPr>
          <p:cNvSpPr/>
          <p:nvPr/>
        </p:nvSpPr>
        <p:spPr>
          <a:xfrm>
            <a:off x="6345382" y="1754909"/>
            <a:ext cx="4932218" cy="877455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49B98A44-C2EC-4C5B-B6BD-76CDE0FC0A66}"/>
              </a:ext>
            </a:extLst>
          </p:cNvPr>
          <p:cNvSpPr txBox="1"/>
          <p:nvPr/>
        </p:nvSpPr>
        <p:spPr>
          <a:xfrm>
            <a:off x="6453909" y="2799684"/>
            <a:ext cx="47151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Kućni proračun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Kako koristiti kartice 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Kako sigurno kupovati na webu 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Poduzetništvo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Prava potrošača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Europska unija i €uro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840530E6-70B6-4B25-B0A5-CDF1028C410D}"/>
              </a:ext>
            </a:extLst>
          </p:cNvPr>
          <p:cNvSpPr/>
          <p:nvPr/>
        </p:nvSpPr>
        <p:spPr>
          <a:xfrm>
            <a:off x="7339675" y="2013636"/>
            <a:ext cx="2943632" cy="360000"/>
          </a:xfrm>
          <a:prstGeom prst="roundRect">
            <a:avLst>
              <a:gd name="adj" fmla="val 17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ko-KR" sz="2800" b="1" dirty="0">
                <a:solidFill>
                  <a:srgbClr val="C00000"/>
                </a:solidFill>
              </a:rPr>
              <a:t>7</a:t>
            </a:r>
            <a:r>
              <a:rPr lang="hr-HR" altLang="ko-KR" sz="2800" b="1" dirty="0" smtClean="0">
                <a:solidFill>
                  <a:srgbClr val="C00000"/>
                </a:solidFill>
              </a:rPr>
              <a:t>. i 8. razred</a:t>
            </a:r>
            <a:endParaRPr lang="ko-KR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52291" y="1890753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20371" y="2672583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41289" y="3193935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01442" y="2092822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23365" y="3744570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48346" y="4283370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271740" y="284276"/>
            <a:ext cx="474971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1.1.2023. hrvatsku kunu zamjenjujemo €urom</a:t>
            </a:r>
            <a:endParaRPr lang="hr-HR" sz="2000" b="1" dirty="0">
              <a:solidFill>
                <a:srgbClr val="0070C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Novac na računima će biti automatski pretvoren, a gotovinu koju imamo kod sebe ćemo morati ići zamijeniti.</a:t>
            </a:r>
            <a:endParaRPr lang="hr-HR" sz="24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Zamjena je besplatna u Hrvatskoj pošti i FINA-i 6 mjeseci, a u bankama do kraja godine, nakon toga u HNB-u kovanice još 2 godine, a  novčanice zauvijek.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/>
              <a:t>Tečaj zamjene je </a:t>
            </a:r>
          </a:p>
          <a:p>
            <a:r>
              <a:rPr lang="hr-HR" sz="2400" b="1" dirty="0"/>
              <a:t>	</a:t>
            </a: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1 € = 7,53450 kn</a:t>
            </a:r>
          </a:p>
        </p:txBody>
      </p:sp>
      <p:sp>
        <p:nvSpPr>
          <p:cNvPr id="43" name="TekstniOkvir 42"/>
          <p:cNvSpPr txBox="1"/>
          <p:nvPr/>
        </p:nvSpPr>
        <p:spPr>
          <a:xfrm>
            <a:off x="7068435" y="319170"/>
            <a:ext cx="506130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Od jeseni će se cijene morati izražavati i u kunama i u eurima da se potrošači naviknu i da se smanji mogućnost prevare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Biti će jednostavnije kupovati u nekim zemljama EU, ali će neke cijene porasti</a:t>
            </a:r>
            <a:endParaRPr lang="en-US" sz="2400" b="1" dirty="0"/>
          </a:p>
        </p:txBody>
      </p:sp>
      <p:sp>
        <p:nvSpPr>
          <p:cNvPr id="32" name="TekstniOkvir 31"/>
          <p:cNvSpPr txBox="1"/>
          <p:nvPr/>
        </p:nvSpPr>
        <p:spPr>
          <a:xfrm>
            <a:off x="7201128" y="3702973"/>
            <a:ext cx="49286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chemeClr val="accent4">
                    <a:lumMod val="50000"/>
                  </a:schemeClr>
                </a:solidFill>
              </a:rPr>
              <a:t>RAZMISLITE: 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Kako pretvoriti cijenu u kunama u onu izraženu eurima?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Kolika će cijena kugle sladoleda biti iduće ljeto?</a:t>
            </a:r>
            <a:endParaRPr lang="hr-HR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: 7,5345 = 0,79634 €</a:t>
            </a:r>
          </a:p>
        </p:txBody>
      </p:sp>
      <p:pic>
        <p:nvPicPr>
          <p:cNvPr id="33" name="Picture 2" descr="Besplatni Clipart za sladoled, Preuzmite besplatni Clip Art, Besplatni Clip  Art - Ostalo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524" y="5763804"/>
            <a:ext cx="674167" cy="9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33D566FE-97A7-4360-B3B0-A9335C9709D1}"/>
              </a:ext>
            </a:extLst>
          </p:cNvPr>
          <p:cNvSpPr/>
          <p:nvPr/>
        </p:nvSpPr>
        <p:spPr>
          <a:xfrm>
            <a:off x="8920181" y="659546"/>
            <a:ext cx="2026546" cy="1666749"/>
          </a:xfrm>
          <a:prstGeom prst="hexagon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/>
              <a:t>ZA KRAJ …</a:t>
            </a: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56898A-DB74-49B1-9D9E-3D019E020C9C}"/>
              </a:ext>
            </a:extLst>
          </p:cNvPr>
          <p:cNvSpPr/>
          <p:nvPr/>
        </p:nvSpPr>
        <p:spPr>
          <a:xfrm>
            <a:off x="10061897" y="676060"/>
            <a:ext cx="1294283" cy="1966810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rgbClr val="9CD5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5467296-BBCD-4DE4-9257-0C2B41A25F39}"/>
              </a:ext>
            </a:extLst>
          </p:cNvPr>
          <p:cNvSpPr/>
          <p:nvPr/>
        </p:nvSpPr>
        <p:spPr>
          <a:xfrm>
            <a:off x="8920181" y="380184"/>
            <a:ext cx="1147792" cy="2068070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kstniOkvir 20"/>
          <p:cNvSpPr txBox="1"/>
          <p:nvPr/>
        </p:nvSpPr>
        <p:spPr>
          <a:xfrm>
            <a:off x="231445" y="1341410"/>
            <a:ext cx="7400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Koji apoeni €ura postoje i koliko oni vrijede?</a:t>
            </a:r>
          </a:p>
        </p:txBody>
      </p:sp>
      <p:pic>
        <p:nvPicPr>
          <p:cNvPr id="11" name="Picture 4" descr="2x2 Wave 2 Access Points: Yes or No? This is now the question - Aero-IT:  Adding Value to your Busines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454" y="5987853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uropska središnja banka želi jaču regulativu kriptovaluta - Kriptovalute @  Bug.hr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97" y="3779546"/>
            <a:ext cx="3200000" cy="1800000"/>
          </a:xfrm>
          <a:prstGeom prst="rect">
            <a:avLst/>
          </a:prstGeom>
          <a:ln w="38100" cap="sq">
            <a:solidFill>
              <a:srgbClr val="F2AC3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4167"/>
              </p:ext>
            </p:extLst>
          </p:nvPr>
        </p:nvGraphicFramePr>
        <p:xfrm>
          <a:off x="878873" y="2513561"/>
          <a:ext cx="2380267" cy="3169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55338">
                  <a:extLst>
                    <a:ext uri="{9D8B030D-6E8A-4147-A177-3AD203B41FA5}">
                      <a16:colId xmlns:a16="http://schemas.microsoft.com/office/drawing/2014/main" val="848732961"/>
                    </a:ext>
                  </a:extLst>
                </a:gridCol>
                <a:gridCol w="1624929">
                  <a:extLst>
                    <a:ext uri="{9D8B030D-6E8A-4147-A177-3AD203B41FA5}">
                      <a16:colId xmlns:a16="http://schemas.microsoft.com/office/drawing/2014/main" val="3013188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Euri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Kune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9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500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3.767,25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62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200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1.506,90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27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100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753,45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9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50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376,73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20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150,69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1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75,35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30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5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37,67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90901"/>
                  </a:ext>
                </a:extLst>
              </a:tr>
            </a:tbl>
          </a:graphicData>
        </a:graphic>
      </p:graphicFrame>
      <p:graphicFrame>
        <p:nvGraphicFramePr>
          <p:cNvPr id="14" name="Tablic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81054"/>
              </p:ext>
            </p:extLst>
          </p:nvPr>
        </p:nvGraphicFramePr>
        <p:xfrm>
          <a:off x="4036292" y="2513561"/>
          <a:ext cx="2543946" cy="3962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51344">
                  <a:extLst>
                    <a:ext uri="{9D8B030D-6E8A-4147-A177-3AD203B41FA5}">
                      <a16:colId xmlns:a16="http://schemas.microsoft.com/office/drawing/2014/main" val="848732961"/>
                    </a:ext>
                  </a:extLst>
                </a:gridCol>
                <a:gridCol w="1592602">
                  <a:extLst>
                    <a:ext uri="{9D8B030D-6E8A-4147-A177-3AD203B41FA5}">
                      <a16:colId xmlns:a16="http://schemas.microsoft.com/office/drawing/2014/main" val="3013188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Euri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Kune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9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2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15,06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62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7,53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27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Centi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Kune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9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50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3,77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20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1,51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1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0,75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308302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5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0,37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9090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2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0,15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957667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0,07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333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4800" b="1" dirty="0" smtClean="0">
                <a:solidFill>
                  <a:srgbClr val="0070C0"/>
                </a:solidFill>
              </a:rPr>
              <a:t>DODATNI IZVORI ZNANJA</a:t>
            </a:r>
            <a:endParaRPr lang="en-US" sz="4800" b="1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94EEB0-7DE8-428A-992D-690DA1E53A67}"/>
              </a:ext>
            </a:extLst>
          </p:cNvPr>
          <p:cNvGrpSpPr/>
          <p:nvPr/>
        </p:nvGrpSpPr>
        <p:grpSpPr>
          <a:xfrm>
            <a:off x="4500664" y="2968003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98503-7EF9-4899-8079-3846622F0E8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C7F9ED-A64C-406B-9E01-E5355923427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0ECB8105-132E-4281-B01E-DD51DE03B94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8A92F624-1D51-4086-8B7B-6312A8D037EF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7BBE53-A59B-4BB1-9ACA-9475BE0EDABB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77F830FE-0350-495D-9A3A-9C457D2754A7}"/>
              </a:ext>
            </a:extLst>
          </p:cNvPr>
          <p:cNvGrpSpPr/>
          <p:nvPr/>
        </p:nvGrpSpPr>
        <p:grpSpPr>
          <a:xfrm>
            <a:off x="120072" y="1692675"/>
            <a:ext cx="4058957" cy="956201"/>
            <a:chOff x="2634620" y="1674263"/>
            <a:chExt cx="1877204" cy="9562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1E89DD-7867-41E5-9AB6-A712928A0A92}"/>
                </a:ext>
              </a:extLst>
            </p:cNvPr>
            <p:cNvSpPr txBox="1"/>
            <p:nvPr/>
          </p:nvSpPr>
          <p:spPr>
            <a:xfrm>
              <a:off x="2634620" y="1674263"/>
              <a:ext cx="1877204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HRVATSKA UDRUGA BANAKA 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78A30-014D-4A38-AC16-668E2097CE40}"/>
                </a:ext>
              </a:extLst>
            </p:cNvPr>
            <p:cNvSpPr txBox="1"/>
            <p:nvPr/>
          </p:nvSpPr>
          <p:spPr>
            <a:xfrm>
              <a:off x="2634620" y="2045689"/>
              <a:ext cx="1877204" cy="58477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hr-HR" altLang="ko-KR" sz="1600" b="1" dirty="0" smtClean="0">
                  <a:solidFill>
                    <a:srgbClr val="0070C0"/>
                  </a:solidFill>
                  <a:cs typeface="Arial" pitchFamily="34" charset="0"/>
                </a:rPr>
                <a:t>Materijali za mlade i starije, savjeti, upozorenja …</a:t>
              </a:r>
              <a:endParaRPr lang="ko-KR" altLang="en-US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B432DFAC-80AE-49C2-9890-E023363F67AC}"/>
              </a:ext>
            </a:extLst>
          </p:cNvPr>
          <p:cNvCxnSpPr/>
          <p:nvPr/>
        </p:nvCxnSpPr>
        <p:spPr>
          <a:xfrm flipV="1">
            <a:off x="4262158" y="4368486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F09A59E4-04C7-4785-ADC6-5590502D4986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68486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rot="16200000" flipH="1">
            <a:off x="4118158" y="2057226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81E6113B-ADC6-48B5-8F58-E8255CAE5063}"/>
              </a:ext>
            </a:extLst>
          </p:cNvPr>
          <p:cNvCxnSpPr/>
          <p:nvPr/>
        </p:nvCxnSpPr>
        <p:spPr>
          <a:xfrm rot="5400000">
            <a:off x="6453350" y="2057227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0">
            <a:extLst>
              <a:ext uri="{FF2B5EF4-FFF2-40B4-BE49-F238E27FC236}">
                <a16:creationId xmlns:a16="http://schemas.microsoft.com/office/drawing/2014/main" id="{77F830FE-0350-495D-9A3A-9C457D2754A7}"/>
              </a:ext>
            </a:extLst>
          </p:cNvPr>
          <p:cNvGrpSpPr/>
          <p:nvPr/>
        </p:nvGrpSpPr>
        <p:grpSpPr>
          <a:xfrm>
            <a:off x="118062" y="5146776"/>
            <a:ext cx="4058957" cy="956201"/>
            <a:chOff x="2634620" y="1674263"/>
            <a:chExt cx="1877204" cy="956201"/>
          </a:xfrm>
        </p:grpSpPr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731E89DD-7867-41E5-9AB6-A712928A0A92}"/>
                </a:ext>
              </a:extLst>
            </p:cNvPr>
            <p:cNvSpPr txBox="1"/>
            <p:nvPr/>
          </p:nvSpPr>
          <p:spPr>
            <a:xfrm>
              <a:off x="2634620" y="1674263"/>
              <a:ext cx="1877204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ŠTEDOPIS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0AA78A30-014D-4A38-AC16-668E2097CE40}"/>
                </a:ext>
              </a:extLst>
            </p:cNvPr>
            <p:cNvSpPr txBox="1"/>
            <p:nvPr/>
          </p:nvSpPr>
          <p:spPr>
            <a:xfrm>
              <a:off x="2634620" y="2045689"/>
              <a:ext cx="1877204" cy="58477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hr-HR" altLang="ko-KR" sz="1600" b="1" dirty="0" smtClean="0">
                  <a:solidFill>
                    <a:srgbClr val="0070C0"/>
                  </a:solidFill>
                  <a:cs typeface="Arial" pitchFamily="34" charset="0"/>
                </a:rPr>
                <a:t>Financijska edukcija, obrazovni materijali …</a:t>
              </a:r>
              <a:endParaRPr lang="ko-KR" altLang="en-US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pic>
        <p:nvPicPr>
          <p:cNvPr id="30" name="Picture 4" descr="2x2 Wave 2 Access Points: Yes or No? This is now the question - Aero-IT:  Adding Value to your Busines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86" y="4163756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2x2 Wave 2 Access Points: Yes or No? This is now the question - Aero-IT:  Adding Value to your Business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28" y="3322345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kstniOkvir 31"/>
          <p:cNvSpPr txBox="1"/>
          <p:nvPr/>
        </p:nvSpPr>
        <p:spPr>
          <a:xfrm>
            <a:off x="4775766" y="5700855"/>
            <a:ext cx="261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4">
                    <a:lumMod val="50000"/>
                  </a:schemeClr>
                </a:solidFill>
              </a:rPr>
              <a:t>PRISTUPITE KLIKOM 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</a:rPr>
              <a:t>NA </a:t>
            </a:r>
            <a:r>
              <a:rPr lang="hr-HR" b="1" dirty="0" smtClean="0">
                <a:solidFill>
                  <a:schemeClr val="accent4">
                    <a:lumMod val="50000"/>
                  </a:schemeClr>
                </a:solidFill>
              </a:rPr>
              <a:t>IKONE 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</a:rPr>
              <a:t>MREŽE.</a:t>
            </a:r>
          </a:p>
        </p:txBody>
      </p:sp>
      <p:pic>
        <p:nvPicPr>
          <p:cNvPr id="33" name="Picture 4" descr="2x2 Wave 2 Access Points: Yes or No? This is now the question - Aero-IT:  Adding Value to your Business">
            <a:hlinkClick r:id="rId5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72" y="4163756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2x2 Wave 2 Access Points: Yes or No? This is now the question - Aero-IT:  Adding Value to your Business">
            <a:hlinkClick r:id="rId6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18" y="3322345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그룹 20">
            <a:extLst>
              <a:ext uri="{FF2B5EF4-FFF2-40B4-BE49-F238E27FC236}">
                <a16:creationId xmlns:a16="http://schemas.microsoft.com/office/drawing/2014/main" id="{77F830FE-0350-495D-9A3A-9C457D2754A7}"/>
              </a:ext>
            </a:extLst>
          </p:cNvPr>
          <p:cNvGrpSpPr/>
          <p:nvPr/>
        </p:nvGrpSpPr>
        <p:grpSpPr>
          <a:xfrm>
            <a:off x="8059782" y="1692675"/>
            <a:ext cx="4058957" cy="709980"/>
            <a:chOff x="2634620" y="1674263"/>
            <a:chExt cx="1877204" cy="709980"/>
          </a:xfrm>
        </p:grpSpPr>
        <p:sp>
          <p:nvSpPr>
            <p:cNvPr id="36" name="TextBox 18">
              <a:extLst>
                <a:ext uri="{FF2B5EF4-FFF2-40B4-BE49-F238E27FC236}">
                  <a16:creationId xmlns:a16="http://schemas.microsoft.com/office/drawing/2014/main" id="{731E89DD-7867-41E5-9AB6-A712928A0A92}"/>
                </a:ext>
              </a:extLst>
            </p:cNvPr>
            <p:cNvSpPr txBox="1"/>
            <p:nvPr/>
          </p:nvSpPr>
          <p:spPr>
            <a:xfrm>
              <a:off x="2634620" y="1674263"/>
              <a:ext cx="1877204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HANFA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0AA78A30-014D-4A38-AC16-668E2097CE40}"/>
                </a:ext>
              </a:extLst>
            </p:cNvPr>
            <p:cNvSpPr txBox="1"/>
            <p:nvPr/>
          </p:nvSpPr>
          <p:spPr>
            <a:xfrm>
              <a:off x="2634620" y="2045689"/>
              <a:ext cx="1877204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hr-HR" altLang="ko-KR" sz="1600" b="1" dirty="0" smtClean="0">
                  <a:solidFill>
                    <a:srgbClr val="0070C0"/>
                  </a:solidFill>
                  <a:cs typeface="Arial" pitchFamily="34" charset="0"/>
                </a:rPr>
                <a:t>Edukativni video materijali</a:t>
              </a:r>
              <a:endParaRPr lang="ko-KR" altLang="en-US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그룹 20">
            <a:extLst>
              <a:ext uri="{FF2B5EF4-FFF2-40B4-BE49-F238E27FC236}">
                <a16:creationId xmlns:a16="http://schemas.microsoft.com/office/drawing/2014/main" id="{77F830FE-0350-495D-9A3A-9C457D2754A7}"/>
              </a:ext>
            </a:extLst>
          </p:cNvPr>
          <p:cNvGrpSpPr/>
          <p:nvPr/>
        </p:nvGrpSpPr>
        <p:grpSpPr>
          <a:xfrm>
            <a:off x="8059781" y="5146776"/>
            <a:ext cx="4058957" cy="709980"/>
            <a:chOff x="2634620" y="1674263"/>
            <a:chExt cx="1877204" cy="709980"/>
          </a:xfrm>
        </p:grpSpPr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id="{731E89DD-7867-41E5-9AB6-A712928A0A92}"/>
                </a:ext>
              </a:extLst>
            </p:cNvPr>
            <p:cNvSpPr txBox="1"/>
            <p:nvPr/>
          </p:nvSpPr>
          <p:spPr>
            <a:xfrm>
              <a:off x="2634620" y="1674263"/>
              <a:ext cx="1877204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MINISTARSTVO FINANCIJA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19">
              <a:extLst>
                <a:ext uri="{FF2B5EF4-FFF2-40B4-BE49-F238E27FC236}">
                  <a16:creationId xmlns:a16="http://schemas.microsoft.com/office/drawing/2014/main" id="{0AA78A30-014D-4A38-AC16-668E2097CE40}"/>
                </a:ext>
              </a:extLst>
            </p:cNvPr>
            <p:cNvSpPr txBox="1"/>
            <p:nvPr/>
          </p:nvSpPr>
          <p:spPr>
            <a:xfrm>
              <a:off x="2634620" y="2045689"/>
              <a:ext cx="1877204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hr-HR" altLang="ko-KR" sz="1600" b="1" dirty="0" smtClean="0">
                  <a:solidFill>
                    <a:srgbClr val="0070C0"/>
                  </a:solidFill>
                  <a:cs typeface="Arial" pitchFamily="34" charset="0"/>
                </a:rPr>
                <a:t>Službeni dokumenti</a:t>
              </a:r>
              <a:endParaRPr lang="ko-KR" altLang="en-US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/>
              <a:t>Sadržaj za srednjoškolce</a:t>
            </a:r>
            <a:endParaRPr lang="en-US" dirty="0"/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36ED2FB-16B3-4898-B33C-878B8F7F2288}"/>
              </a:ext>
            </a:extLst>
          </p:cNvPr>
          <p:cNvSpPr/>
          <p:nvPr/>
        </p:nvSpPr>
        <p:spPr>
          <a:xfrm>
            <a:off x="3242498" y="2184836"/>
            <a:ext cx="2821750" cy="1821206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76225F9-5D1A-4325-AB64-2E6BBAC4F364}"/>
              </a:ext>
            </a:extLst>
          </p:cNvPr>
          <p:cNvSpPr/>
          <p:nvPr/>
        </p:nvSpPr>
        <p:spPr>
          <a:xfrm>
            <a:off x="3242498" y="1762163"/>
            <a:ext cx="2821750" cy="58139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827A152E-6896-4CE2-BE71-D270EB867CBC}"/>
              </a:ext>
            </a:extLst>
          </p:cNvPr>
          <p:cNvSpPr/>
          <p:nvPr/>
        </p:nvSpPr>
        <p:spPr>
          <a:xfrm>
            <a:off x="3794044" y="1904249"/>
            <a:ext cx="1658810" cy="280586"/>
          </a:xfrm>
          <a:prstGeom prst="roundRect">
            <a:avLst>
              <a:gd name="adj" fmla="val 17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ko-KR" b="1" dirty="0" smtClean="0">
                <a:solidFill>
                  <a:schemeClr val="accent3">
                    <a:lumMod val="50000"/>
                  </a:schemeClr>
                </a:solidFill>
              </a:rPr>
              <a:t>2. razred</a:t>
            </a:r>
            <a:endParaRPr lang="ko-KR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B98A44-C2EC-4C5B-B6BD-76CDE0FC0A66}"/>
              </a:ext>
            </a:extLst>
          </p:cNvPr>
          <p:cNvSpPr txBox="1"/>
          <p:nvPr/>
        </p:nvSpPr>
        <p:spPr>
          <a:xfrm>
            <a:off x="3315477" y="2399155"/>
            <a:ext cx="2615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hr-HR" altLang="ko-K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Teenager</a:t>
            </a:r>
            <a:r>
              <a:rPr lang="hr-HR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financije</a:t>
            </a:r>
          </a:p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2. Kartice, banke, usklađivanje želja i mogućnosti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1DB1E227-739E-45FF-B830-287B9377C8D0}"/>
              </a:ext>
            </a:extLst>
          </p:cNvPr>
          <p:cNvSpPr/>
          <p:nvPr/>
        </p:nvSpPr>
        <p:spPr>
          <a:xfrm>
            <a:off x="6218536" y="2184835"/>
            <a:ext cx="2824603" cy="3015238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4CD0282F-CC59-4649-B6AF-F498B000E6BE}"/>
              </a:ext>
            </a:extLst>
          </p:cNvPr>
          <p:cNvSpPr/>
          <p:nvPr/>
        </p:nvSpPr>
        <p:spPr>
          <a:xfrm>
            <a:off x="6218536" y="1747496"/>
            <a:ext cx="2833978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840530E6-70B6-4B25-B0A5-CDF1028C410D}"/>
              </a:ext>
            </a:extLst>
          </p:cNvPr>
          <p:cNvSpPr/>
          <p:nvPr/>
        </p:nvSpPr>
        <p:spPr>
          <a:xfrm>
            <a:off x="6801432" y="1858194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ko-KR" b="1" dirty="0" smtClean="0">
                <a:solidFill>
                  <a:schemeClr val="accent4">
                    <a:lumMod val="75000"/>
                  </a:schemeClr>
                </a:solidFill>
              </a:rPr>
              <a:t>3. razred</a:t>
            </a:r>
            <a:endParaRPr lang="ko-KR" alt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8EC9E218-0669-41E0-BEC1-AC0DB4F6C1C5}"/>
              </a:ext>
            </a:extLst>
          </p:cNvPr>
          <p:cNvSpPr/>
          <p:nvPr/>
        </p:nvSpPr>
        <p:spPr>
          <a:xfrm>
            <a:off x="9199418" y="1861406"/>
            <a:ext cx="2844844" cy="2144635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B29427A4-850C-4C23-8DB6-5331E9DE9D64}"/>
              </a:ext>
            </a:extLst>
          </p:cNvPr>
          <p:cNvSpPr/>
          <p:nvPr/>
        </p:nvSpPr>
        <p:spPr>
          <a:xfrm>
            <a:off x="9197427" y="1730325"/>
            <a:ext cx="2856318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FFC000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DC0FF773-883F-4B8B-9F3E-E29EFC9DA326}"/>
              </a:ext>
            </a:extLst>
          </p:cNvPr>
          <p:cNvSpPr/>
          <p:nvPr/>
        </p:nvSpPr>
        <p:spPr>
          <a:xfrm>
            <a:off x="9786490" y="1849771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ko-KR" b="1" dirty="0" smtClean="0">
                <a:solidFill>
                  <a:srgbClr val="F2AC30"/>
                </a:solidFill>
              </a:rPr>
              <a:t>4. razred</a:t>
            </a:r>
            <a:endParaRPr lang="ko-KR" altLang="en-US" b="1" dirty="0">
              <a:solidFill>
                <a:srgbClr val="F2AC30"/>
              </a:solidFill>
            </a:endParaRP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49B98A44-C2EC-4C5B-B6BD-76CDE0FC0A66}"/>
              </a:ext>
            </a:extLst>
          </p:cNvPr>
          <p:cNvSpPr txBox="1"/>
          <p:nvPr/>
        </p:nvSpPr>
        <p:spPr>
          <a:xfrm>
            <a:off x="6335907" y="2399155"/>
            <a:ext cx="28517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e-plaćanje, štednja, osiguranje, kućni proračun</a:t>
            </a:r>
          </a:p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2. Upravljanje osobnim financijama </a:t>
            </a:r>
            <a:r>
              <a:rPr lang="hr-HR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              (trogodišnji)                       Krediti i inflacija (četverogodišnji)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49B98A44-C2EC-4C5B-B6BD-76CDE0FC0A66}"/>
              </a:ext>
            </a:extLst>
          </p:cNvPr>
          <p:cNvSpPr txBox="1"/>
          <p:nvPr/>
        </p:nvSpPr>
        <p:spPr>
          <a:xfrm>
            <a:off x="9272026" y="2396614"/>
            <a:ext cx="2724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Upravljanje osobnim financijama</a:t>
            </a:r>
          </a:p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2. Kamatni račun, upravljanje dugom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D36ED2FB-16B3-4898-B33C-878B8F7F2288}"/>
              </a:ext>
            </a:extLst>
          </p:cNvPr>
          <p:cNvSpPr/>
          <p:nvPr/>
        </p:nvSpPr>
        <p:spPr>
          <a:xfrm>
            <a:off x="284059" y="2218195"/>
            <a:ext cx="2806516" cy="1448642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76225F9-5D1A-4325-AB64-2E6BBAC4F364}"/>
              </a:ext>
            </a:extLst>
          </p:cNvPr>
          <p:cNvSpPr/>
          <p:nvPr/>
        </p:nvSpPr>
        <p:spPr>
          <a:xfrm>
            <a:off x="284060" y="1747496"/>
            <a:ext cx="2812676" cy="58139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27A152E-6896-4CE2-BE71-D270EB867CBC}"/>
              </a:ext>
            </a:extLst>
          </p:cNvPr>
          <p:cNvSpPr/>
          <p:nvPr/>
        </p:nvSpPr>
        <p:spPr>
          <a:xfrm>
            <a:off x="759087" y="1904249"/>
            <a:ext cx="1658810" cy="280586"/>
          </a:xfrm>
          <a:prstGeom prst="roundRect">
            <a:avLst>
              <a:gd name="adj" fmla="val 17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hr-HR" altLang="ko-KR" b="1" dirty="0" smtClean="0">
                <a:solidFill>
                  <a:srgbClr val="1A5F00"/>
                </a:solidFill>
              </a:rPr>
              <a:t>razred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49B98A44-C2EC-4C5B-B6BD-76CDE0FC0A66}"/>
              </a:ext>
            </a:extLst>
          </p:cNvPr>
          <p:cNvSpPr txBox="1"/>
          <p:nvPr/>
        </p:nvSpPr>
        <p:spPr>
          <a:xfrm>
            <a:off x="382041" y="2396614"/>
            <a:ext cx="26284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Udžbenik „Moj novac, moja budućnost”</a:t>
            </a:r>
            <a:endParaRPr lang="hr-HR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Prava potrošača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23529" y="5811225"/>
            <a:ext cx="9725635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dirty="0" smtClean="0"/>
              <a:t>Program smo osmislili na razini Srednje škole Donji Miholjac te se kao takav izvodi samo kod nas</a:t>
            </a:r>
            <a:endParaRPr lang="en-US" sz="2800" dirty="0"/>
          </a:p>
        </p:txBody>
      </p:sp>
      <p:pic>
        <p:nvPicPr>
          <p:cNvPr id="27" name="Slika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895" y="5554460"/>
            <a:ext cx="107373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D3ABD6-B302-4AFB-8771-21A5A6213AF7}"/>
              </a:ext>
            </a:extLst>
          </p:cNvPr>
          <p:cNvGrpSpPr/>
          <p:nvPr/>
        </p:nvGrpSpPr>
        <p:grpSpPr>
          <a:xfrm>
            <a:off x="2959178" y="314367"/>
            <a:ext cx="8527316" cy="1015663"/>
            <a:chOff x="5692278" y="3070393"/>
            <a:chExt cx="4726013" cy="10156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D72A1F-8892-4D95-AEFF-7E4F0EB98C94}"/>
                </a:ext>
              </a:extLst>
            </p:cNvPr>
            <p:cNvSpPr txBox="1"/>
            <p:nvPr/>
          </p:nvSpPr>
          <p:spPr>
            <a:xfrm>
              <a:off x="6323106" y="3578225"/>
              <a:ext cx="4095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rgbClr val="33E97C"/>
                  </a:solidFill>
                  <a:cs typeface="Arial" pitchFamily="34" charset="0"/>
                </a:rPr>
                <a:t>Kućni proračun, vrste prihoda i rashoda, zlatno pravilo</a:t>
              </a:r>
              <a:endParaRPr lang="hr-HR" altLang="ko-KR" sz="1200" b="1" dirty="0" smtClean="0">
                <a:solidFill>
                  <a:srgbClr val="33E97C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6D0DBD-2829-4B23-8B4A-2802E3AA4CE4}"/>
                </a:ext>
              </a:extLst>
            </p:cNvPr>
            <p:cNvSpPr txBox="1"/>
            <p:nvPr/>
          </p:nvSpPr>
          <p:spPr>
            <a:xfrm>
              <a:off x="6277035" y="3153728"/>
              <a:ext cx="4122784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Kućni proračun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B9437F-7AC4-4E32-A58C-73B2AAC57B78}"/>
                </a:ext>
              </a:extLst>
            </p:cNvPr>
            <p:cNvSpPr txBox="1"/>
            <p:nvPr/>
          </p:nvSpPr>
          <p:spPr>
            <a:xfrm>
              <a:off x="5692278" y="3070393"/>
              <a:ext cx="630828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4E50FC-ADEE-4659-98A9-7969636B2CF0}"/>
              </a:ext>
            </a:extLst>
          </p:cNvPr>
          <p:cNvGrpSpPr/>
          <p:nvPr/>
        </p:nvGrpSpPr>
        <p:grpSpPr>
          <a:xfrm>
            <a:off x="3814619" y="1228542"/>
            <a:ext cx="7381059" cy="1015663"/>
            <a:chOff x="5692278" y="3125809"/>
            <a:chExt cx="5502133" cy="1015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297F5B-C08F-4334-B058-C10FA38F895D}"/>
                </a:ext>
              </a:extLst>
            </p:cNvPr>
            <p:cNvSpPr txBox="1"/>
            <p:nvPr/>
          </p:nvSpPr>
          <p:spPr>
            <a:xfrm>
              <a:off x="6562607" y="3633641"/>
              <a:ext cx="46318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rgbClr val="2FC5FA"/>
                  </a:solidFill>
                  <a:cs typeface="Arial" pitchFamily="34" charset="0"/>
                </a:rPr>
                <a:t>Vrste kartica, načini plaćanja karticama i njihovo odgovorno korištenje</a:t>
              </a:r>
              <a:endParaRPr lang="hr-HR" altLang="ko-KR" sz="1200" b="1" dirty="0" smtClean="0">
                <a:solidFill>
                  <a:srgbClr val="2FC5FA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52E2EC-AEFC-4857-9F3A-00237EE38D74}"/>
                </a:ext>
              </a:extLst>
            </p:cNvPr>
            <p:cNvSpPr txBox="1"/>
            <p:nvPr/>
          </p:nvSpPr>
          <p:spPr>
            <a:xfrm>
              <a:off x="6486870" y="3209144"/>
              <a:ext cx="3912949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Kako koristiti kartice ?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D39199-32AC-4158-9298-06328E8C3695}"/>
                </a:ext>
              </a:extLst>
            </p:cNvPr>
            <p:cNvSpPr txBox="1"/>
            <p:nvPr/>
          </p:nvSpPr>
          <p:spPr>
            <a:xfrm>
              <a:off x="5692278" y="3125809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15C372-BC78-4F20-ACE0-21C3E28CE6F8}"/>
              </a:ext>
            </a:extLst>
          </p:cNvPr>
          <p:cNvGrpSpPr/>
          <p:nvPr/>
        </p:nvGrpSpPr>
        <p:grpSpPr>
          <a:xfrm>
            <a:off x="4781483" y="2096708"/>
            <a:ext cx="7392045" cy="1015663"/>
            <a:chOff x="5658597" y="3191156"/>
            <a:chExt cx="4726013" cy="10156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C9692-05B4-41F3-82F8-E8427B268338}"/>
                </a:ext>
              </a:extLst>
            </p:cNvPr>
            <p:cNvSpPr txBox="1"/>
            <p:nvPr/>
          </p:nvSpPr>
          <p:spPr>
            <a:xfrm>
              <a:off x="6469492" y="3698988"/>
              <a:ext cx="39151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rgbClr val="F2AC30"/>
                  </a:solidFill>
                  <a:cs typeface="Arial" pitchFamily="34" charset="0"/>
                </a:rPr>
                <a:t>Prednosti i nedostaci Internet kupovine, savjeti za kupovinu i plaćanje</a:t>
              </a:r>
              <a:endParaRPr lang="hr-HR" altLang="ko-KR" sz="1200" b="1" dirty="0" smtClean="0">
                <a:solidFill>
                  <a:srgbClr val="F2AC30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78EACC-F150-4515-9B26-74D00E4DA4C3}"/>
                </a:ext>
              </a:extLst>
            </p:cNvPr>
            <p:cNvSpPr txBox="1"/>
            <p:nvPr/>
          </p:nvSpPr>
          <p:spPr>
            <a:xfrm>
              <a:off x="6392725" y="3274491"/>
              <a:ext cx="3973413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Kako sigurno kupovati na webu ?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CDAF7F-6480-4154-9A50-C8C9D3E72B4C}"/>
                </a:ext>
              </a:extLst>
            </p:cNvPr>
            <p:cNvSpPr txBox="1"/>
            <p:nvPr/>
          </p:nvSpPr>
          <p:spPr>
            <a:xfrm>
              <a:off x="5658597" y="3191156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440456-93C6-4F85-B0FE-A6C0C4E557E6}"/>
              </a:ext>
            </a:extLst>
          </p:cNvPr>
          <p:cNvGrpSpPr/>
          <p:nvPr/>
        </p:nvGrpSpPr>
        <p:grpSpPr>
          <a:xfrm>
            <a:off x="5642066" y="2878074"/>
            <a:ext cx="4726013" cy="1015663"/>
            <a:chOff x="5692278" y="3070393"/>
            <a:chExt cx="4726013" cy="10156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413C74-2D7D-47CA-B243-40DE3B3AC339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rgbClr val="FE3FE4"/>
                  </a:solidFill>
                  <a:cs typeface="Arial" pitchFamily="34" charset="0"/>
                </a:rPr>
                <a:t>Prilagodba programa nastavi na daljinu</a:t>
              </a:r>
              <a:endParaRPr lang="en-US" altLang="ko-KR" sz="1200" b="1" dirty="0">
                <a:solidFill>
                  <a:srgbClr val="FE3FE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F6A607-8CF8-4A6E-9C05-2BC089A3C1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Poduzetništvo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682A14-0B0C-468E-BAAA-0CD109C89EF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B3C76D9-0ED5-48E4-8865-D7850EFBAB13}"/>
              </a:ext>
            </a:extLst>
          </p:cNvPr>
          <p:cNvSpPr txBox="1"/>
          <p:nvPr/>
        </p:nvSpPr>
        <p:spPr>
          <a:xfrm rot="742647">
            <a:off x="10130956" y="431672"/>
            <a:ext cx="156387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3200" b="1" dirty="0">
                <a:solidFill>
                  <a:srgbClr val="CAD2D4"/>
                </a:solidFill>
                <a:latin typeface="Bradley Hand ITC" panose="03070402050302030203" pitchFamily="66" charset="0"/>
                <a:cs typeface="Arial" pitchFamily="34" charset="0"/>
              </a:rPr>
              <a:t>7</a:t>
            </a:r>
            <a:r>
              <a:rPr lang="hr-HR" altLang="ko-KR" sz="3200" b="1" dirty="0" smtClean="0">
                <a:solidFill>
                  <a:srgbClr val="CAD2D4"/>
                </a:solidFill>
                <a:latin typeface="Bradley Hand ITC" panose="03070402050302030203" pitchFamily="66" charset="0"/>
                <a:cs typeface="Arial" pitchFamily="34" charset="0"/>
              </a:rPr>
              <a:t>. i 8.</a:t>
            </a:r>
          </a:p>
          <a:p>
            <a:pPr algn="ctr"/>
            <a:r>
              <a:rPr lang="hr-HR" altLang="ko-KR" sz="3200" b="1" dirty="0" smtClean="0">
                <a:solidFill>
                  <a:srgbClr val="CAD2D4"/>
                </a:solidFill>
                <a:latin typeface="Bradley Hand ITC" panose="03070402050302030203" pitchFamily="66" charset="0"/>
                <a:cs typeface="Arial" pitchFamily="34" charset="0"/>
              </a:rPr>
              <a:t>razredi</a:t>
            </a:r>
            <a:endParaRPr lang="ko-KR" altLang="en-US" sz="5400" b="1" dirty="0">
              <a:solidFill>
                <a:srgbClr val="CAD2D4"/>
              </a:solidFill>
              <a:latin typeface="Bradley Hand ITC" panose="03070402050302030203" pitchFamily="66" charset="0"/>
              <a:cs typeface="Arial" pitchFamily="34" charset="0"/>
            </a:endParaRPr>
          </a:p>
        </p:txBody>
      </p:sp>
      <p:grpSp>
        <p:nvGrpSpPr>
          <p:cNvPr id="25" name="Group 19">
            <a:extLst>
              <a:ext uri="{FF2B5EF4-FFF2-40B4-BE49-F238E27FC236}">
                <a16:creationId xmlns:a16="http://schemas.microsoft.com/office/drawing/2014/main" id="{69440456-93C6-4F85-B0FE-A6C0C4E557E6}"/>
              </a:ext>
            </a:extLst>
          </p:cNvPr>
          <p:cNvGrpSpPr/>
          <p:nvPr/>
        </p:nvGrpSpPr>
        <p:grpSpPr>
          <a:xfrm>
            <a:off x="6541373" y="3699211"/>
            <a:ext cx="5068735" cy="1015663"/>
            <a:chOff x="5692278" y="3070393"/>
            <a:chExt cx="5068735" cy="1015663"/>
          </a:xfrm>
        </p:grpSpPr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C0413C74-2D7D-47CA-B243-40DE3B3AC339}"/>
                </a:ext>
              </a:extLst>
            </p:cNvPr>
            <p:cNvSpPr txBox="1"/>
            <p:nvPr/>
          </p:nvSpPr>
          <p:spPr>
            <a:xfrm>
              <a:off x="6770450" y="3578225"/>
              <a:ext cx="3990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 smtClean="0">
                  <a:solidFill>
                    <a:srgbClr val="FFFF00"/>
                  </a:solidFill>
                  <a:cs typeface="Arial" pitchFamily="34" charset="0"/>
                </a:rPr>
                <a:t>Konzumerizam</a:t>
              </a:r>
              <a:r>
                <a:rPr lang="hr-HR" altLang="ko-KR" sz="1200" b="1" dirty="0" smtClean="0">
                  <a:solidFill>
                    <a:srgbClr val="FFFF00"/>
                  </a:solidFill>
                  <a:cs typeface="Arial" pitchFamily="34" charset="0"/>
                </a:rPr>
                <a:t>, promocija, garancija, zaštita prava</a:t>
              </a:r>
              <a:endParaRPr lang="en-US" altLang="ko-KR" sz="1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6AF6A607-8CF8-4A6E-9C05-2BC089A3C1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Prava potrošača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8F682A14-0B0C-468E-BAAA-0CD109C89EF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 smtClean="0">
                  <a:solidFill>
                    <a:srgbClr val="FFFF00"/>
                  </a:solidFill>
                  <a:cs typeface="Arial" pitchFamily="34" charset="0"/>
                </a:rPr>
                <a:t>0</a:t>
              </a:r>
              <a:r>
                <a:rPr lang="hr-HR" altLang="ko-KR" sz="6000" b="1" dirty="0" smtClean="0">
                  <a:solidFill>
                    <a:srgbClr val="FFFF00"/>
                  </a:solidFill>
                  <a:cs typeface="Arial" pitchFamily="34" charset="0"/>
                </a:rPr>
                <a:t>5</a:t>
              </a:r>
              <a:endParaRPr lang="ko-KR" altLang="en-US" sz="60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9">
            <a:extLst>
              <a:ext uri="{FF2B5EF4-FFF2-40B4-BE49-F238E27FC236}">
                <a16:creationId xmlns:a16="http://schemas.microsoft.com/office/drawing/2014/main" id="{69440456-93C6-4F85-B0FE-A6C0C4E557E6}"/>
              </a:ext>
            </a:extLst>
          </p:cNvPr>
          <p:cNvGrpSpPr/>
          <p:nvPr/>
        </p:nvGrpSpPr>
        <p:grpSpPr>
          <a:xfrm>
            <a:off x="7465987" y="4492493"/>
            <a:ext cx="4726013" cy="1015663"/>
            <a:chOff x="5692278" y="3070393"/>
            <a:chExt cx="4726013" cy="1015663"/>
          </a:xfrm>
        </p:grpSpPr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C0413C74-2D7D-47CA-B243-40DE3B3AC339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rgbClr val="FF0000"/>
                  </a:solidFill>
                  <a:cs typeface="Arial" pitchFamily="34" charset="0"/>
                </a:rPr>
                <a:t>Fondovi EU, ERASMUS+, tečaj </a:t>
              </a:r>
              <a:r>
                <a:rPr lang="hr-HR" altLang="ko-KR" sz="1200" b="1" dirty="0" smtClean="0">
                  <a:solidFill>
                    <a:srgbClr val="FF0000"/>
                  </a:solidFill>
                  <a:cs typeface="Arial" pitchFamily="34" charset="0"/>
                </a:rPr>
                <a:t>zamjene, postupak zamjene</a:t>
              </a:r>
              <a:endParaRPr lang="en-US" altLang="ko-KR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6AF6A607-8CF8-4A6E-9C05-2BC089A3C1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EU i €uro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8F682A14-0B0C-468E-BAAA-0CD109C89EF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 smtClean="0">
                  <a:solidFill>
                    <a:srgbClr val="FF0000"/>
                  </a:solidFill>
                  <a:cs typeface="Arial" pitchFamily="34" charset="0"/>
                </a:rPr>
                <a:t>0</a:t>
              </a:r>
              <a:r>
                <a:rPr lang="hr-HR" altLang="ko-KR" sz="6000" b="1" dirty="0" smtClean="0">
                  <a:solidFill>
                    <a:srgbClr val="FF0000"/>
                  </a:solidFill>
                  <a:cs typeface="Arial" pitchFamily="34" charset="0"/>
                </a:rPr>
                <a:t>6</a:t>
              </a:r>
              <a:endParaRPr lang="ko-KR" altLang="en-US" sz="6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pic>
        <p:nvPicPr>
          <p:cNvPr id="33" name="Slika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6" y="5701821"/>
            <a:ext cx="872561" cy="8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 rot="21262337">
            <a:off x="1830311" y="2995414"/>
            <a:ext cx="85513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1. Kućni proračun</a:t>
            </a:r>
            <a:endParaRPr lang="ko-KR" altLang="en-US" sz="4000" b="1" dirty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 rot="21290945">
            <a:off x="2078183" y="3945457"/>
            <a:ext cx="85343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ISHODI: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Objasniti što je kućni proračun</a:t>
            </a:r>
            <a:endParaRPr lang="hr-HR" sz="2400" b="1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Nabrojati vrste prihoda i rashoda</a:t>
            </a:r>
            <a:endParaRPr lang="hr-HR" sz="2400" b="1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Preporučiti zlatno pravilo kućnog proračuna</a:t>
            </a:r>
            <a:endParaRPr lang="hr-HR" sz="2400" b="1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52291" y="2220150"/>
            <a:ext cx="1847274" cy="4191918"/>
            <a:chOff x="3539504" y="1812927"/>
            <a:chExt cx="2156062" cy="419191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77605" y="5212755"/>
              <a:ext cx="1074452" cy="792090"/>
              <a:chOff x="3771020" y="489337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1020" y="489337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0294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20371" y="3001980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41289" y="3523332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01442" y="2422219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23365" y="4073967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48346" y="4612767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183861" y="379647"/>
            <a:ext cx="47812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Kućni proračun se sastoji od redovnih i povremenih prihoda članova kućanstva te redovnih i izvanrednih troškova tijekom mjeseca.</a:t>
            </a:r>
            <a:endParaRPr lang="hr-HR" sz="2000" b="1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endParaRPr lang="hr-HR" sz="1600" b="1" dirty="0" smtClean="0"/>
          </a:p>
          <a:p>
            <a:pPr>
              <a:spcAft>
                <a:spcPts val="1200"/>
              </a:spcAft>
            </a:pPr>
            <a:r>
              <a:rPr lang="hr-HR" sz="2400" b="1" dirty="0"/>
              <a:t> </a:t>
            </a:r>
            <a:r>
              <a:rPr lang="hr-HR" sz="2400" b="1" dirty="0" smtClean="0"/>
              <a:t>    „Zlatno pravilo”</a:t>
            </a:r>
          </a:p>
          <a:p>
            <a:pPr>
              <a:spcAft>
                <a:spcPts val="1200"/>
              </a:spcAft>
            </a:pP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smtClean="0">
                <a:solidFill>
                  <a:srgbClr val="FF0000"/>
                </a:solidFill>
              </a:rPr>
              <a:t>   Prihodi  </a:t>
            </a:r>
            <a:r>
              <a:rPr lang="hr-HR" sz="2800" b="1" dirty="0">
                <a:solidFill>
                  <a:srgbClr val="FF0000"/>
                </a:solidFill>
              </a:rPr>
              <a:t>≥  </a:t>
            </a:r>
            <a:r>
              <a:rPr lang="hr-HR" sz="2800" b="1" dirty="0" smtClean="0">
                <a:solidFill>
                  <a:srgbClr val="FF0000"/>
                </a:solidFill>
              </a:rPr>
              <a:t>Rashoda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hr-HR" sz="2000" b="1" dirty="0">
              <a:solidFill>
                <a:srgbClr val="0070C0"/>
              </a:solidFill>
            </a:endParaRPr>
          </a:p>
        </p:txBody>
      </p:sp>
      <p:sp>
        <p:nvSpPr>
          <p:cNvPr id="44" name="TekstniOkvir 43"/>
          <p:cNvSpPr txBox="1"/>
          <p:nvPr/>
        </p:nvSpPr>
        <p:spPr>
          <a:xfrm>
            <a:off x="7239215" y="188512"/>
            <a:ext cx="414573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rgbClr val="CC0099"/>
                </a:solidFill>
              </a:rPr>
              <a:t>RAZMISLITE: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CC0099"/>
                </a:solidFill>
              </a:rPr>
              <a:t>Znate li kolika su primanja vaših roditelja i koliko iznose mjesečni troškovi vaše porodice?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CC0099"/>
                </a:solidFill>
              </a:rPr>
              <a:t>Što znači za kućni proračun ako rastu cijene struje i benzina?</a:t>
            </a:r>
            <a:endParaRPr lang="hr-HR" sz="2400" b="1" dirty="0">
              <a:solidFill>
                <a:srgbClr val="CC0099"/>
              </a:solidFill>
            </a:endParaRPr>
          </a:p>
        </p:txBody>
      </p:sp>
      <p:pic>
        <p:nvPicPr>
          <p:cNvPr id="31" name="Slika 30" descr="Zaslonski isječc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r="11570" b="3388"/>
          <a:stretch/>
        </p:blipFill>
        <p:spPr>
          <a:xfrm>
            <a:off x="697942" y="4017054"/>
            <a:ext cx="3572366" cy="246639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Jednostavna i besplatna izrada tablica za praćenje kućnog proraču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14" y="3963598"/>
            <a:ext cx="3328550" cy="249641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52291" y="2220150"/>
            <a:ext cx="1847274" cy="4191918"/>
            <a:chOff x="3539504" y="1812927"/>
            <a:chExt cx="2156062" cy="419191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77605" y="5212755"/>
              <a:ext cx="1074452" cy="792090"/>
              <a:chOff x="3771020" y="489337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1020" y="489337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0294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20371" y="3001980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41289" y="3523332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01442" y="2422219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23365" y="4073967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48346" y="4612767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kstniOkvir 29"/>
          <p:cNvSpPr txBox="1"/>
          <p:nvPr/>
        </p:nvSpPr>
        <p:spPr>
          <a:xfrm>
            <a:off x="161320" y="720494"/>
            <a:ext cx="499547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dirty="0" smtClean="0"/>
              <a:t>Primanja dijelimo u 2 skupine: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Redovna su ona za koja </a:t>
            </a:r>
            <a:r>
              <a:rPr lang="hr-HR" sz="2400" b="1" dirty="0"/>
              <a:t>točno znamo kolika </a:t>
            </a:r>
            <a:r>
              <a:rPr lang="hr-HR" sz="2400" b="1" dirty="0" smtClean="0"/>
              <a:t>su i kada dolaze</a:t>
            </a:r>
            <a:endParaRPr lang="hr-HR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70C0"/>
                </a:solidFill>
              </a:rPr>
              <a:t>plaća, mirovina, naknada za nezaposlenost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70C0"/>
                </a:solidFill>
              </a:rPr>
              <a:t>prihodi od iznajmljivanja, renta na štednju, povremena primanja iz radnog odnosa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Izvanredni, </a:t>
            </a:r>
            <a:r>
              <a:rPr lang="hr-HR" sz="2400" b="1" dirty="0" smtClean="0"/>
              <a:t>neočekivani su nenadani, dobro su došli, ali </a:t>
            </a:r>
            <a:r>
              <a:rPr lang="hr-HR" sz="2400" b="1" dirty="0" smtClean="0"/>
              <a:t>            s </a:t>
            </a:r>
            <a:r>
              <a:rPr lang="hr-HR" sz="2400" b="1" dirty="0" smtClean="0"/>
              <a:t>njima ne računajte</a:t>
            </a:r>
            <a:endParaRPr lang="hr-HR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70C0"/>
                </a:solidFill>
              </a:rPr>
              <a:t>povremeni poslovi, nasljedstvo, povrat poreza, božićnica, </a:t>
            </a:r>
            <a:r>
              <a:rPr lang="hr-HR" sz="2000" b="1" dirty="0" smtClean="0">
                <a:solidFill>
                  <a:srgbClr val="0070C0"/>
                </a:solidFill>
              </a:rPr>
              <a:t>                      igre </a:t>
            </a:r>
            <a:r>
              <a:rPr lang="hr-HR" sz="2000" b="1" dirty="0">
                <a:solidFill>
                  <a:srgbClr val="0070C0"/>
                </a:solidFill>
              </a:rPr>
              <a:t>na </a:t>
            </a:r>
            <a:r>
              <a:rPr lang="hr-HR" sz="2000" b="1" dirty="0" smtClean="0">
                <a:solidFill>
                  <a:srgbClr val="0070C0"/>
                </a:solidFill>
              </a:rPr>
              <a:t>sreću</a:t>
            </a:r>
            <a:endParaRPr lang="hr-HR" sz="2000" b="1" dirty="0">
              <a:solidFill>
                <a:srgbClr val="0070C0"/>
              </a:solidFill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7157938" y="720552"/>
            <a:ext cx="4756943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dirty="0" smtClean="0"/>
              <a:t>Troškove, rashode dijelimo na: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Tekuće mjesečne troškove</a:t>
            </a:r>
            <a:endParaRPr lang="hr-HR" sz="2400" b="1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70C0"/>
                </a:solidFill>
              </a:rPr>
              <a:t>režije, prehrana, kućne potrepštine i ostalo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Povremene mjesečne troškove</a:t>
            </a:r>
            <a:endParaRPr lang="hr-HR" sz="2400" b="1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70C0"/>
                </a:solidFill>
              </a:rPr>
              <a:t>registracija vozila, školovanje, odjeća i obuća, namještaj, liječenje, odmor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Ulaganja u trajna dobra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70C0"/>
                </a:solidFill>
              </a:rPr>
              <a:t>štednja za stan, automobil i slično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Vraćanje postojećih dugova</a:t>
            </a:r>
          </a:p>
        </p:txBody>
      </p:sp>
    </p:spTree>
    <p:extLst>
      <p:ext uri="{BB962C8B-B14F-4D97-AF65-F5344CB8AC3E}">
        <p14:creationId xmlns:p14="http://schemas.microsoft.com/office/powerpoint/2010/main" val="1749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 rot="21262337">
            <a:off x="1830311" y="2995414"/>
            <a:ext cx="85513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000" b="1" dirty="0" smtClean="0">
                <a:solidFill>
                  <a:schemeClr val="accent2"/>
                </a:solidFill>
                <a:cs typeface="Arial" pitchFamily="34" charset="0"/>
              </a:rPr>
              <a:t>2. Kako koristiti kartice ?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 rot="21290945">
            <a:off x="2077398" y="3928009"/>
            <a:ext cx="89230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ISHODI: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Nabrojati vrste kartica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Opisati načine plaćanja različitim karticama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Prosuditi kako odgovorno koristiti kartice</a:t>
            </a:r>
            <a:endParaRPr lang="hr-HR" sz="2400" b="1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201247" y="1890753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469327" y="2672583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490245" y="3193935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750398" y="2092822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672321" y="3744570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397302" y="4283370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473190" y="920380"/>
            <a:ext cx="474971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vežu se uz tekuće račune i žiro račune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novac se izravno naplaćuje s računa – plaćanje se potvrđuje PIN -om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mogućnost korištenja dopuštenog minusa na tekućem </a:t>
            </a:r>
            <a:r>
              <a:rPr lang="hr-HR" sz="2400" b="1" dirty="0" smtClean="0"/>
              <a:t>računu</a:t>
            </a:r>
            <a:endParaRPr lang="hr-HR" sz="2400" b="1" dirty="0"/>
          </a:p>
        </p:txBody>
      </p:sp>
      <p:pic>
        <p:nvPicPr>
          <p:cNvPr id="32" name="Picture 2" descr="Povezana slika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2F2"/>
              </a:clrFrom>
              <a:clrTo>
                <a:srgbClr val="F4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19151" r="18005" b="15075"/>
          <a:stretch/>
        </p:blipFill>
        <p:spPr bwMode="auto">
          <a:xfrm>
            <a:off x="8283213" y="5083580"/>
            <a:ext cx="2700362" cy="17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niOkvir 34"/>
          <p:cNvSpPr txBox="1"/>
          <p:nvPr/>
        </p:nvSpPr>
        <p:spPr>
          <a:xfrm>
            <a:off x="775177" y="393808"/>
            <a:ext cx="414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rgbClr val="0070C0"/>
                </a:solidFill>
              </a:rPr>
              <a:t>DEBITNA kartica</a:t>
            </a:r>
            <a:endParaRPr lang="hr-HR" sz="2400" b="1" dirty="0">
              <a:solidFill>
                <a:srgbClr val="0070C0"/>
              </a:solidFill>
            </a:endParaRPr>
          </a:p>
        </p:txBody>
      </p:sp>
      <p:sp>
        <p:nvSpPr>
          <p:cNvPr id="36" name="TekstniOkvir 35"/>
          <p:cNvSpPr txBox="1"/>
          <p:nvPr/>
        </p:nvSpPr>
        <p:spPr>
          <a:xfrm>
            <a:off x="7426037" y="399536"/>
            <a:ext cx="455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rgbClr val="0070C0"/>
                </a:solidFill>
              </a:rPr>
              <a:t>CHARGE (KREDITNA) kartica</a:t>
            </a:r>
            <a:endParaRPr lang="hr-HR" sz="2400" b="1" dirty="0">
              <a:solidFill>
                <a:srgbClr val="0070C0"/>
              </a:solidFill>
            </a:endParaRPr>
          </a:p>
        </p:txBody>
      </p:sp>
      <p:sp>
        <p:nvSpPr>
          <p:cNvPr id="44" name="TekstniOkvir 43"/>
          <p:cNvSpPr txBox="1"/>
          <p:nvPr/>
        </p:nvSpPr>
        <p:spPr>
          <a:xfrm>
            <a:off x="7258539" y="1074268"/>
            <a:ext cx="47497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/>
              <a:t>„Kupuj sada, plati kasnije”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k</a:t>
            </a:r>
            <a:r>
              <a:rPr lang="hr-HR" sz="2400" b="1" dirty="0" smtClean="0"/>
              <a:t>upovanje tijekom mjeseca, a sav iznos moramo platiti odjednom početkom idućeg mjeseca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t</a:t>
            </a:r>
            <a:r>
              <a:rPr lang="hr-HR" sz="2400" b="1" dirty="0" smtClean="0"/>
              <a:t>reba pratiti potrošnju i samo je za odgovorne potrošače</a:t>
            </a:r>
            <a:endParaRPr lang="hr-HR" sz="2400" b="1" dirty="0"/>
          </a:p>
        </p:txBody>
      </p:sp>
      <p:sp>
        <p:nvSpPr>
          <p:cNvPr id="45" name="TekstniOkvir 44"/>
          <p:cNvSpPr txBox="1"/>
          <p:nvPr/>
        </p:nvSpPr>
        <p:spPr>
          <a:xfrm>
            <a:off x="7523076" y="4061640"/>
            <a:ext cx="4361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rgbClr val="CC0099"/>
                </a:solidFill>
              </a:rPr>
              <a:t>RAZMISLITE: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CC0099"/>
                </a:solidFill>
              </a:rPr>
              <a:t>Što znači plaćati na rate ?</a:t>
            </a:r>
            <a:endParaRPr lang="hr-HR" sz="2400" b="1" dirty="0">
              <a:solidFill>
                <a:srgbClr val="CC0099"/>
              </a:solidFill>
            </a:endParaRPr>
          </a:p>
        </p:txBody>
      </p:sp>
      <p:pic>
        <p:nvPicPr>
          <p:cNvPr id="1026" name="Picture 2" descr="Ponovna provala u bankomat: Počinitelj ukrao novac i pobjegao - Večernji.h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5055" r="2213" b="9621"/>
          <a:stretch/>
        </p:blipFill>
        <p:spPr bwMode="auto">
          <a:xfrm>
            <a:off x="921140" y="4327329"/>
            <a:ext cx="2985842" cy="2242504"/>
          </a:xfrm>
          <a:prstGeom prst="rect">
            <a:avLst/>
          </a:prstGeom>
          <a:ln w="38100" cap="sq">
            <a:solidFill>
              <a:srgbClr val="F2AC3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1335</Words>
  <Application>Microsoft Office PowerPoint</Application>
  <PresentationFormat>Široki zaslon</PresentationFormat>
  <Paragraphs>245</Paragraphs>
  <Slides>22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22</vt:i4>
      </vt:variant>
    </vt:vector>
  </HeadingPairs>
  <TitlesOfParts>
    <vt:vector size="33" baseType="lpstr">
      <vt:lpstr>맑은 고딕</vt:lpstr>
      <vt:lpstr>Arial</vt:lpstr>
      <vt:lpstr>Arial Unicode MS</vt:lpstr>
      <vt:lpstr>Bookman Old Style</vt:lpstr>
      <vt:lpstr>Bradley Hand ITC</vt:lpstr>
      <vt:lpstr>Calibri</vt:lpstr>
      <vt:lpstr>Candles</vt:lpstr>
      <vt:lpstr>Lucida Console</vt:lpstr>
      <vt:lpstr>Cover and End Slide Master</vt:lpstr>
      <vt:lpstr>Contents Slide Master</vt:lpstr>
      <vt:lpstr>Section Break Slide Master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Korisnik</cp:lastModifiedBy>
  <cp:revision>120</cp:revision>
  <dcterms:created xsi:type="dcterms:W3CDTF">2020-01-20T05:08:25Z</dcterms:created>
  <dcterms:modified xsi:type="dcterms:W3CDTF">2022-04-28T16:19:29Z</dcterms:modified>
</cp:coreProperties>
</file>