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92" r:id="rId5"/>
    <p:sldId id="276" r:id="rId6"/>
    <p:sldId id="278" r:id="rId7"/>
    <p:sldId id="301" r:id="rId8"/>
    <p:sldId id="279" r:id="rId9"/>
    <p:sldId id="280" r:id="rId10"/>
    <p:sldId id="281" r:id="rId11"/>
    <p:sldId id="302" r:id="rId12"/>
    <p:sldId id="277" r:id="rId13"/>
    <p:sldId id="264" r:id="rId14"/>
    <p:sldId id="283" r:id="rId15"/>
    <p:sldId id="268" r:id="rId16"/>
    <p:sldId id="284" r:id="rId17"/>
    <p:sldId id="269" r:id="rId18"/>
    <p:sldId id="282" r:id="rId19"/>
    <p:sldId id="289" r:id="rId20"/>
    <p:sldId id="290" r:id="rId21"/>
    <p:sldId id="291" r:id="rId22"/>
    <p:sldId id="259" r:id="rId23"/>
    <p:sldId id="293" r:id="rId24"/>
    <p:sldId id="294" r:id="rId25"/>
    <p:sldId id="285" r:id="rId26"/>
    <p:sldId id="265" r:id="rId27"/>
    <p:sldId id="296" r:id="rId28"/>
    <p:sldId id="295" r:id="rId29"/>
    <p:sldId id="260" r:id="rId30"/>
    <p:sldId id="261" r:id="rId31"/>
    <p:sldId id="266" r:id="rId32"/>
    <p:sldId id="297" r:id="rId33"/>
    <p:sldId id="286" r:id="rId34"/>
    <p:sldId id="287" r:id="rId35"/>
    <p:sldId id="288" r:id="rId36"/>
    <p:sldId id="262" r:id="rId37"/>
    <p:sldId id="267" r:id="rId38"/>
    <p:sldId id="263" r:id="rId39"/>
    <p:sldId id="298" r:id="rId40"/>
    <p:sldId id="299" r:id="rId41"/>
    <p:sldId id="300" r:id="rId42"/>
    <p:sldId id="275" r:id="rId43"/>
    <p:sldId id="303" r:id="rId44"/>
    <p:sldId id="270" r:id="rId45"/>
    <p:sldId id="271" r:id="rId46"/>
    <p:sldId id="272" r:id="rId47"/>
    <p:sldId id="273" r:id="rId48"/>
    <p:sldId id="274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99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74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87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51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4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99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42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35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9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03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02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27.2.2021.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3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12" y="2852936"/>
            <a:ext cx="4460843" cy="341312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5" y="548680"/>
            <a:ext cx="810090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4731943" cy="28803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61" y="391220"/>
            <a:ext cx="4669654" cy="289376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24" y="3284984"/>
            <a:ext cx="4499993" cy="27759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4" y="3284984"/>
            <a:ext cx="4694931" cy="27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12700"/>
            <a:ext cx="4752528" cy="47737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38271"/>
            <a:ext cx="4104456" cy="28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04" y="3573016"/>
            <a:ext cx="4870896" cy="30782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648"/>
            <a:ext cx="4411403" cy="33123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04" y="250106"/>
            <a:ext cx="4870896" cy="332291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273104" cy="30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Autofit/>
          </a:bodyPr>
          <a:lstStyle/>
          <a:p>
            <a:r>
              <a:rPr lang="hr-HR" sz="2800" b="1" dirty="0"/>
              <a:t>Slika 1. Kvalitetan (a) i nekvalitetan (b) </a:t>
            </a:r>
            <a:r>
              <a:rPr lang="hr-HR" sz="2800" b="1" dirty="0" err="1"/>
              <a:t>korjenov</a:t>
            </a:r>
            <a:r>
              <a:rPr lang="hr-HR" sz="2800" b="1" dirty="0"/>
              <a:t> busen</a:t>
            </a:r>
            <a:br>
              <a:rPr lang="hr-HR" sz="2800" b="1" dirty="0"/>
            </a:br>
            <a:endParaRPr lang="hr-HR" sz="2800" b="1" dirty="0"/>
          </a:p>
        </p:txBody>
      </p:sp>
      <p:pic>
        <p:nvPicPr>
          <p:cNvPr id="5" name="Picture 2" descr="2"/>
          <p:cNvPicPr>
            <a:picLocks noGrp="1"/>
          </p:cNvPicPr>
          <p:nvPr>
            <p:ph idx="1"/>
          </p:nvPr>
        </p:nvPicPr>
        <p:blipFill>
          <a:blip r:embed="rId2">
            <a:lum contrast="20000"/>
            <a:grayscl/>
          </a:blip>
          <a:srcRect/>
          <a:stretch>
            <a:fillRect/>
          </a:stretch>
        </p:blipFill>
        <p:spPr bwMode="auto">
          <a:xfrm>
            <a:off x="395536" y="1556792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69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hr-HR" sz="2800" b="1" dirty="0"/>
              <a:t>Slika 5. Ispravno posađeno stablo obloženog </a:t>
            </a:r>
            <a:r>
              <a:rPr lang="hr-HR" sz="2800" b="1" dirty="0" err="1"/>
              <a:t>korjenovog</a:t>
            </a:r>
            <a:r>
              <a:rPr lang="hr-HR" sz="2800" b="1" dirty="0"/>
              <a:t> busena (jutena tkanina i sl.)</a:t>
            </a:r>
            <a:br>
              <a:rPr lang="hr-HR" sz="2800" b="1" dirty="0"/>
            </a:br>
            <a:endParaRPr lang="hr-HR" sz="2800" b="1" dirty="0"/>
          </a:p>
        </p:txBody>
      </p:sp>
      <p:pic>
        <p:nvPicPr>
          <p:cNvPr id="4" name="Picture 6" descr="7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1115616" y="1052736"/>
            <a:ext cx="662473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9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4"/>
            <a:ext cx="9144000" cy="6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r>
              <a:rPr lang="hr-HR" sz="2800" b="1" dirty="0"/>
              <a:t>Slika 6. Ispravno posađeno stablo obloženog </a:t>
            </a:r>
            <a:r>
              <a:rPr lang="hr-HR" sz="2800" b="1" dirty="0" err="1"/>
              <a:t>korjenovog</a:t>
            </a:r>
            <a:r>
              <a:rPr lang="hr-HR" sz="2800" b="1" dirty="0"/>
              <a:t> busena (</a:t>
            </a:r>
            <a:r>
              <a:rPr lang="hr-HR" sz="2800" b="1" dirty="0" smtClean="0"/>
              <a:t>žičano </a:t>
            </a:r>
            <a:r>
              <a:rPr lang="hr-HR" sz="2800" b="1" dirty="0"/>
              <a:t>pletivo + jutena mreža i sl.)</a:t>
            </a:r>
            <a:br>
              <a:rPr lang="hr-HR" sz="2800" b="1" dirty="0"/>
            </a:br>
            <a:endParaRPr lang="hr-HR" sz="2800" b="1" dirty="0"/>
          </a:p>
        </p:txBody>
      </p:sp>
      <p:pic>
        <p:nvPicPr>
          <p:cNvPr id="4" name="Picture 7" descr="9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971600" y="1052736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1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" y="332656"/>
            <a:ext cx="4419600" cy="302433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77" y="332656"/>
            <a:ext cx="4775323" cy="30045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" y="3337248"/>
            <a:ext cx="4423186" cy="32403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77" y="3337248"/>
            <a:ext cx="4775323" cy="32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0266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5688632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600" dirty="0"/>
              <a:t>Pokazne demonstracije održao: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>doc</a:t>
            </a:r>
            <a:r>
              <a:rPr lang="hr-HR" sz="3600" b="1" dirty="0"/>
              <a:t>. dr. sc. Damir </a:t>
            </a:r>
            <a:r>
              <a:rPr lang="hr-HR" sz="3600" b="1" dirty="0" err="1"/>
              <a:t>Drvodelić</a:t>
            </a:r>
            <a:r>
              <a:rPr lang="hr-HR" sz="3600" b="1" dirty="0"/>
              <a:t>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>Zavod </a:t>
            </a:r>
            <a:r>
              <a:rPr lang="hr-HR" sz="3600" dirty="0"/>
              <a:t>za ekologiju i uzgajanje </a:t>
            </a:r>
            <a:r>
              <a:rPr lang="hr-HR" sz="3600" dirty="0" smtClean="0"/>
              <a:t>šuma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 smtClean="0"/>
              <a:t>Sveučilište </a:t>
            </a:r>
            <a:r>
              <a:rPr lang="hr-HR" sz="3600" dirty="0"/>
              <a:t>u </a:t>
            </a:r>
            <a:r>
              <a:rPr lang="hr-HR" sz="3600" dirty="0" smtClean="0"/>
              <a:t>Zagrebu</a:t>
            </a:r>
            <a:br>
              <a:rPr lang="hr-HR" sz="3600" dirty="0" smtClean="0"/>
            </a:br>
            <a:r>
              <a:rPr lang="hr-HR" sz="3600" dirty="0" smtClean="0"/>
              <a:t>Fakultet </a:t>
            </a:r>
            <a:r>
              <a:rPr lang="hr-HR" sz="3600" dirty="0"/>
              <a:t>šumarstva i drvne </a:t>
            </a:r>
            <a:r>
              <a:rPr lang="hr-HR" sz="3600" dirty="0" smtClean="0"/>
              <a:t>tehnologije</a:t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Udruga za zaštitu prirode i okoliša </a:t>
            </a:r>
            <a:br>
              <a:rPr lang="hr-HR" sz="3600" dirty="0" smtClean="0"/>
            </a:br>
            <a:r>
              <a:rPr lang="hr-HR" sz="3600" dirty="0" smtClean="0"/>
              <a:t>„</a:t>
            </a:r>
            <a:r>
              <a:rPr lang="hr-HR" sz="3600" b="1" dirty="0" smtClean="0"/>
              <a:t>Zasadi stablo, ne budi panj!</a:t>
            </a:r>
            <a:r>
              <a:rPr lang="hr-HR" sz="3600" dirty="0" smtClean="0"/>
              <a:t>” </a:t>
            </a:r>
            <a:r>
              <a:rPr lang="hr-HR" sz="5300" dirty="0"/>
              <a:t/>
            </a:r>
            <a:br>
              <a:rPr lang="hr-HR" sz="5300" dirty="0"/>
            </a:br>
            <a:endParaRPr lang="hr-HR" sz="6700" dirty="0"/>
          </a:p>
        </p:txBody>
      </p:sp>
    </p:spTree>
    <p:extLst>
      <p:ext uri="{BB962C8B-B14F-4D97-AF65-F5344CB8AC3E}">
        <p14:creationId xmlns:p14="http://schemas.microsoft.com/office/powerpoint/2010/main" val="401932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040560" cy="6858000"/>
          </a:xfrm>
        </p:spPr>
      </p:pic>
    </p:spTree>
    <p:extLst>
      <p:ext uri="{BB962C8B-B14F-4D97-AF65-F5344CB8AC3E}">
        <p14:creationId xmlns:p14="http://schemas.microsoft.com/office/powerpoint/2010/main" val="215870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"/>
            <a:ext cx="9155782" cy="6858000"/>
          </a:xfrm>
        </p:spPr>
      </p:pic>
    </p:spTree>
    <p:extLst>
      <p:ext uri="{BB962C8B-B14F-4D97-AF65-F5344CB8AC3E}">
        <p14:creationId xmlns:p14="http://schemas.microsoft.com/office/powerpoint/2010/main" val="22898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lvl="0"/>
            <a:endParaRPr lang="hr-HR" dirty="0" smtClean="0"/>
          </a:p>
          <a:p>
            <a:pPr marL="0" lvl="0" indent="0" algn="ctr">
              <a:buNone/>
            </a:pPr>
            <a:r>
              <a:rPr lang="hr-HR" sz="4500" b="1" dirty="0" smtClean="0"/>
              <a:t>OBIČNA SMREKA</a:t>
            </a:r>
            <a:endParaRPr lang="hr-HR" sz="4500" b="1" dirty="0"/>
          </a:p>
          <a:p>
            <a:pPr lvl="0"/>
            <a:r>
              <a:rPr lang="hr-HR" dirty="0" smtClean="0"/>
              <a:t>Obična </a:t>
            </a:r>
            <a:r>
              <a:rPr lang="hr-HR" dirty="0"/>
              <a:t>smreka je pionirska (po nekim autorima prijelazna) vrsta šumskoga drveća. Sadi se na van šumskih površina tamo gdje je tlo degradirano i dulji niz godina bez šumske vegetacije (od 40 i više godina). U RH se takvi radovi nazivaju pošumljavanjem. Demonstrirali smo doradu šumskih sadnica obične smreke 2+3 koja se obavlja odmah nakon vađenja u rasadniku i isporuke na teren. Europske šifre za takav sadni materijal su 2/3 . Nakon dorade objašnjena je sadnja u sadnu jamu koja ovisi o dubini korijenskog sustava i morfologiji razgranjenja. </a:t>
            </a:r>
            <a:endParaRPr lang="hr-HR" dirty="0" smtClean="0"/>
          </a:p>
          <a:p>
            <a:pPr lvl="0"/>
            <a:r>
              <a:rPr lang="hr-HR" dirty="0" smtClean="0"/>
              <a:t>Zbog </a:t>
            </a:r>
            <a:r>
              <a:rPr lang="hr-HR" dirty="0"/>
              <a:t>plitkog i površinskog korijenskog sustava pokazana je sadnja na humak u jami jer na taj način korijen obične smreke  zauzme svoj prirodni položaj, bolje je inicijalni rast i razvoj. Kod sadnje se ne primjenjuju agrotehničke mjere osim, ponekad gnojidbe tla tvorničkim gnojivima.  Pokazali smo primjenu </a:t>
            </a:r>
            <a:r>
              <a:rPr lang="hr-HR" dirty="0" err="1"/>
              <a:t>Silvafert</a:t>
            </a:r>
            <a:r>
              <a:rPr lang="hr-HR" dirty="0"/>
              <a:t> A60TE tableta kod sadnje. Riječ je o tvorničkom gnojivu NPK (</a:t>
            </a:r>
            <a:r>
              <a:rPr lang="hr-HR" dirty="0" err="1"/>
              <a:t>MgO</a:t>
            </a:r>
            <a:r>
              <a:rPr lang="hr-HR" dirty="0"/>
              <a:t>) 22-7-12(2) s </a:t>
            </a:r>
            <a:r>
              <a:rPr lang="hr-HR" dirty="0" err="1"/>
              <a:t>mikroelementima</a:t>
            </a:r>
            <a:r>
              <a:rPr lang="hr-HR" dirty="0"/>
              <a:t>. Stavili smo dvije tablete po 10 g u tlo na dubinu od 10 cm s obje strane sadnice na području projekcije krošnje na tlo. Govorilo se o važnosti obične smreke za hrvatsko i europsko šumarstvo. Govorilo se o pripremnim radovima kod pošumljavanja pionirskim vrstama drveća.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989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5"/>
            <a:ext cx="4824536" cy="54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"/>
            <a:ext cx="4752528" cy="35598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48" y="3559808"/>
            <a:ext cx="4751784" cy="32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120680" cy="34521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06100"/>
            <a:ext cx="6120680" cy="34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r>
              <a:rPr lang="hr-HR" sz="2800" b="1" dirty="0"/>
              <a:t>Slika 2. Ispravno posađen </a:t>
            </a:r>
            <a:r>
              <a:rPr lang="hr-HR" sz="2800" b="1" dirty="0" err="1"/>
              <a:t>korjenov</a:t>
            </a:r>
            <a:r>
              <a:rPr lang="hr-HR" sz="2800" b="1" dirty="0"/>
              <a:t> busen stabla</a:t>
            </a:r>
            <a:r>
              <a:rPr lang="hr-HR" sz="2400" dirty="0"/>
              <a:t> 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4" name="Picture 3" descr="8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2013758" y="2630819"/>
            <a:ext cx="5116484" cy="24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87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563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032448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Sadnja šumskih sadnica </a:t>
            </a:r>
            <a:r>
              <a:rPr lang="hr-HR" dirty="0" smtClean="0"/>
              <a:t>obloženoga </a:t>
            </a:r>
            <a:r>
              <a:rPr lang="hr-HR" dirty="0"/>
              <a:t>korijena uzgajanih u pojedinačnim lončićima (P-</a:t>
            </a:r>
            <a:r>
              <a:rPr lang="hr-HR" dirty="0" err="1"/>
              <a:t>pods</a:t>
            </a:r>
            <a:r>
              <a:rPr lang="hr-HR" dirty="0"/>
              <a:t>). Sadnice su bile dobi 2+0 ili 2/0. Demonstriran je prikaz kvalitetne i nekvalitetne sadnice prema ENA standardu. Govorilo se o važnosti ove vrste u šumarstvu a posebno kod proizvodnje u plantažama božićnih drvaca.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67212"/>
            <a:ext cx="32403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0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b="1" dirty="0"/>
              <a:t>Radionica je uključivala slijedeće problematike: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1700" dirty="0" smtClean="0"/>
              <a:t>Sadnja </a:t>
            </a:r>
            <a:r>
              <a:rPr lang="hr-HR" sz="1700" dirty="0"/>
              <a:t>šumskih sadnica golog (hrast lužnjak i obična smreka) i obloženog korijena </a:t>
            </a:r>
            <a:endParaRPr lang="hr-HR" sz="1700" dirty="0" smtClean="0"/>
          </a:p>
          <a:p>
            <a:pPr marL="0" lvl="0" indent="0">
              <a:buNone/>
            </a:pPr>
            <a:endParaRPr lang="hr-HR" sz="1700" dirty="0"/>
          </a:p>
          <a:p>
            <a:pPr marL="0" lvl="0" indent="0">
              <a:buNone/>
            </a:pPr>
            <a:r>
              <a:rPr lang="hr-HR" sz="1700" dirty="0"/>
              <a:t>Sadnja voćaka golog </a:t>
            </a:r>
            <a:r>
              <a:rPr lang="hr-HR" sz="1700" dirty="0" smtClean="0"/>
              <a:t>korijena (oskoruša)</a:t>
            </a:r>
          </a:p>
          <a:p>
            <a:pPr marL="0" lvl="0" indent="0">
              <a:buNone/>
            </a:pPr>
            <a:endParaRPr lang="hr-HR" sz="1700" dirty="0" smtClean="0"/>
          </a:p>
          <a:p>
            <a:pPr marL="0" indent="0">
              <a:buNone/>
            </a:pPr>
            <a:r>
              <a:rPr lang="hr-HR" sz="1700" dirty="0"/>
              <a:t>Sadnja ukrasnog grmlja obloženog korijena (</a:t>
            </a:r>
            <a:r>
              <a:rPr lang="hr-HR" sz="1700" i="1" dirty="0" err="1"/>
              <a:t>Erica</a:t>
            </a:r>
            <a:r>
              <a:rPr lang="hr-HR" sz="1700" dirty="0"/>
              <a:t>, </a:t>
            </a:r>
            <a:r>
              <a:rPr lang="hr-HR" sz="1700" i="1" dirty="0" err="1"/>
              <a:t>Euonymus</a:t>
            </a:r>
            <a:r>
              <a:rPr lang="hr-HR" sz="1700" dirty="0"/>
              <a:t>, </a:t>
            </a:r>
            <a:r>
              <a:rPr lang="hr-HR" sz="1700" i="1" dirty="0" err="1"/>
              <a:t>Aucuba</a:t>
            </a:r>
            <a:r>
              <a:rPr lang="hr-HR" sz="1700" dirty="0" smtClean="0"/>
              <a:t>)</a:t>
            </a:r>
          </a:p>
          <a:p>
            <a:pPr marL="0" indent="0">
              <a:buNone/>
            </a:pPr>
            <a:endParaRPr lang="hr-HR" sz="1700" dirty="0"/>
          </a:p>
          <a:p>
            <a:pPr marL="0" lvl="0" indent="0">
              <a:buNone/>
            </a:pPr>
            <a:r>
              <a:rPr lang="hr-HR" sz="1700" dirty="0"/>
              <a:t>Presadnja biljaka iz lončića u lončić ili iz lončića u </a:t>
            </a:r>
            <a:r>
              <a:rPr lang="hr-HR" sz="1700" dirty="0" smtClean="0"/>
              <a:t>kontejner</a:t>
            </a:r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Vrste gnojiva koje se koriste u rasadnicima (organska, tvornička ili mineralna, organsko-mineralna, mikrobiološka</a:t>
            </a:r>
            <a:r>
              <a:rPr lang="hr-HR" sz="1700" dirty="0" smtClean="0"/>
              <a:t>)</a:t>
            </a:r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Vrste lončića i kontejnera </a:t>
            </a:r>
            <a:endParaRPr lang="hr-HR" sz="1700" dirty="0" smtClean="0"/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Vrste etiketa </a:t>
            </a:r>
            <a:endParaRPr lang="hr-HR" sz="1700" dirty="0" smtClean="0"/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Primjer djelovanja vodnog </a:t>
            </a:r>
            <a:r>
              <a:rPr lang="hr-HR" sz="1700" dirty="0" err="1"/>
              <a:t>absorbenta</a:t>
            </a:r>
            <a:r>
              <a:rPr lang="hr-HR" sz="1700" dirty="0"/>
              <a:t> </a:t>
            </a:r>
            <a:endParaRPr lang="hr-HR" sz="1700" dirty="0" smtClean="0"/>
          </a:p>
          <a:p>
            <a:pPr marL="0" lvl="0" indent="0">
              <a:buNone/>
            </a:pP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976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hr-HR" b="1" dirty="0"/>
              <a:t>Sadnja voćaka golog korijena</a:t>
            </a:r>
            <a:endParaRPr lang="hr-HR" dirty="0"/>
          </a:p>
          <a:p>
            <a:r>
              <a:rPr lang="hr-HR" dirty="0"/>
              <a:t>Na primjeru sadnice oskoruše gologa korijena dobi 2+0 il 2/0, prikazano je kako se na ispravan način sade sve ostale voćke bilo da su uzgojene generativno kao oskoruša ili vegetativno (</a:t>
            </a:r>
            <a:r>
              <a:rPr lang="hr-HR" dirty="0" err="1"/>
              <a:t>autovegetativno</a:t>
            </a:r>
            <a:r>
              <a:rPr lang="hr-HR" dirty="0"/>
              <a:t> ili </a:t>
            </a:r>
            <a:r>
              <a:rPr lang="hr-HR" dirty="0" err="1"/>
              <a:t>heterovegetativno</a:t>
            </a:r>
            <a:r>
              <a:rPr lang="hr-HR" dirty="0"/>
              <a:t>-cijepljenjem). Prikazano je kako se pravilno sadi voćka kod osnivanja suvremenih voćnjaka uz primjenu svih mjera suvremene agrotehnike što uključuje zaštitu debla s mrežastim štitnikom, </a:t>
            </a:r>
            <a:r>
              <a:rPr lang="hr-HR" dirty="0" err="1"/>
              <a:t>malčiranje</a:t>
            </a:r>
            <a:r>
              <a:rPr lang="hr-HR" dirty="0"/>
              <a:t> u zoni rasta korijena s organskim, biorazgradivim kružnim prostirkama od jute, kokosovih vlakana i sl. ili postavljanjem jeftine PVC prostirke. </a:t>
            </a:r>
            <a:endParaRPr lang="hr-HR" dirty="0" smtClean="0"/>
          </a:p>
          <a:p>
            <a:r>
              <a:rPr lang="hr-HR" dirty="0" err="1" smtClean="0"/>
              <a:t>Malčiranjem</a:t>
            </a:r>
            <a:r>
              <a:rPr lang="hr-HR" dirty="0" smtClean="0"/>
              <a:t> </a:t>
            </a:r>
            <a:r>
              <a:rPr lang="hr-HR" dirty="0"/>
              <a:t>smo eliminirali rast korova u zoni korijena što za posljedicu ima bolji rast i razvoj same sadnice. Pokazan je sustav lokaliziranog navodnjavanja kap na kap što se pokazalo kao najbolja metoda navodnjavanja u voćnjacima. Posebno je naglašena važnost oskoruše kao šumske </a:t>
            </a:r>
            <a:r>
              <a:rPr lang="hr-HR" dirty="0" err="1"/>
              <a:t>voćkarice</a:t>
            </a:r>
            <a:r>
              <a:rPr lang="hr-HR" dirty="0"/>
              <a:t> u hrvatskom i europskom šumarstvu, trenutne </a:t>
            </a:r>
            <a:r>
              <a:rPr lang="hr-HR" dirty="0" smtClean="0"/>
              <a:t>problematike vezane </a:t>
            </a:r>
            <a:r>
              <a:rPr lang="hr-HR" dirty="0"/>
              <a:t>uz oskorušu te pozitivne i negativne značajke kod selekcije ove vrste u </a:t>
            </a:r>
            <a:r>
              <a:rPr lang="hr-HR" dirty="0" err="1"/>
              <a:t>arborikulturi</a:t>
            </a:r>
            <a:r>
              <a:rPr lang="hr-HR" dirty="0"/>
              <a:t> što uključuje sadnju u </a:t>
            </a:r>
            <a:r>
              <a:rPr lang="hr-HR" dirty="0" err="1"/>
              <a:t>stablorede</a:t>
            </a:r>
            <a:r>
              <a:rPr lang="hr-HR" dirty="0"/>
              <a:t>, aleje, parkove, vrtove i urbane i </a:t>
            </a:r>
            <a:r>
              <a:rPr lang="hr-HR" dirty="0" err="1"/>
              <a:t>periurbane</a:t>
            </a:r>
            <a:r>
              <a:rPr lang="hr-HR" dirty="0"/>
              <a:t> šume.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914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100" b="1" dirty="0"/>
              <a:t>Slika 3. Ispravno posađeno stablo golog korijena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Picture 4" descr="5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1698647" y="1600200"/>
            <a:ext cx="57467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73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8" y="1222993"/>
            <a:ext cx="3790290" cy="46588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248472" cy="48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" y="0"/>
            <a:ext cx="9140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4"/>
            <a:ext cx="9144000" cy="6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50"/>
            <a:ext cx="91440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hr-HR" sz="5100" b="1" dirty="0"/>
              <a:t>Sadnja ukrasnog grmlja obloženog korijena </a:t>
            </a:r>
          </a:p>
          <a:p>
            <a:pPr marL="0" lvl="0" indent="0">
              <a:buNone/>
            </a:pPr>
            <a:r>
              <a:rPr lang="hr-HR" dirty="0" smtClean="0"/>
              <a:t>Pokazan </a:t>
            </a:r>
            <a:r>
              <a:rPr lang="hr-HR" dirty="0"/>
              <a:t>je primjer kako se u rasadniku definira i ocjenjuje kvaliteta sadnog materijala ukrasnog grmlja prema ENA standardu. U Europskoj uniji razvijeni su standardi za ocjenjivanje kvalitete sadnog materijala, koji olakšavaju  poslovanje i komunikaciju između zainteresiranih strana (prodavača sadnog materijala, </a:t>
            </a:r>
            <a:r>
              <a:rPr lang="hr-HR" dirty="0" err="1"/>
              <a:t>rasadničara</a:t>
            </a:r>
            <a:r>
              <a:rPr lang="hr-HR" dirty="0"/>
              <a:t>, dobavljača itd.). U RH još nisu razvijeni standardi za ocjenjivanje kvalitete kontejnerski uzgojenih sadnica, već se samo navodi da korijen sadnice mora u potpunosti prorasti supstrat i da biljka mora biti vizualno zdravstveno ispravna. Na primjeru jedne acidofilne vrste kao što je </a:t>
            </a:r>
            <a:r>
              <a:rPr lang="hr-HR" i="1" dirty="0" err="1"/>
              <a:t>Erica</a:t>
            </a:r>
            <a:r>
              <a:rPr lang="hr-HR" i="1" dirty="0"/>
              <a:t> </a:t>
            </a:r>
            <a:r>
              <a:rPr lang="hr-HR" i="1" dirty="0" err="1"/>
              <a:t>carnea</a:t>
            </a:r>
            <a:r>
              <a:rPr lang="hr-HR" dirty="0"/>
              <a:t> pokazano je kako se ispravno sadi  u čisti organski supstrat od mješavine promrznutog bijeloga i crnoga treseta uz dodavanje gnojiva s postepenim otpuštanjem hranjivih tvari tipa </a:t>
            </a:r>
            <a:r>
              <a:rPr lang="hr-HR" dirty="0" err="1"/>
              <a:t>Osmocote</a:t>
            </a:r>
            <a:r>
              <a:rPr lang="hr-HR" dirty="0"/>
              <a:t>. </a:t>
            </a: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Za </a:t>
            </a:r>
            <a:r>
              <a:rPr lang="hr-HR" dirty="0"/>
              <a:t>preživljavanje i dobar rast ovako acidofilnih vrsta potrebno je kod sadnje obaviti potpunu zamjenu matičnoga tla s kiselim tresetom, primijeniti </a:t>
            </a:r>
            <a:r>
              <a:rPr lang="hr-HR" dirty="0" err="1"/>
              <a:t>erikoidnu</a:t>
            </a:r>
            <a:r>
              <a:rPr lang="hr-HR" dirty="0"/>
              <a:t> </a:t>
            </a:r>
            <a:r>
              <a:rPr lang="hr-HR" dirty="0" err="1"/>
              <a:t>mikorizu</a:t>
            </a:r>
            <a:r>
              <a:rPr lang="hr-HR" dirty="0"/>
              <a:t> i postaviti membrane propusne za vodu u jednom smjeru oko grmova kako bi zalijevanje mekanom vodom bilo učinkovito i kao s vremenom ne bi došlo do značajnijeg povećanja pH supstrata. Na primjeru sadnice </a:t>
            </a:r>
            <a:r>
              <a:rPr lang="hr-HR" i="1" dirty="0" err="1"/>
              <a:t>Aucuba</a:t>
            </a:r>
            <a:r>
              <a:rPr lang="hr-HR" i="1" dirty="0"/>
              <a:t> </a:t>
            </a:r>
            <a:r>
              <a:rPr lang="hr-HR" i="1" dirty="0" err="1"/>
              <a:t>japonica</a:t>
            </a:r>
            <a:r>
              <a:rPr lang="hr-HR" dirty="0"/>
              <a:t> ˈ</a:t>
            </a:r>
            <a:r>
              <a:rPr lang="hr-HR" dirty="0" err="1"/>
              <a:t>Variegata</a:t>
            </a:r>
            <a:r>
              <a:rPr lang="hr-HR" dirty="0"/>
              <a:t>ˈ pokaza je primjer loše sadnice koja se ne smije prodavati i saditi jer korijenski sustav nije prorastao raspoloživi volumen supstrata. </a:t>
            </a: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Na </a:t>
            </a:r>
            <a:r>
              <a:rPr lang="hr-HR" dirty="0"/>
              <a:t>primjeru sadnice jakog </a:t>
            </a:r>
            <a:r>
              <a:rPr lang="hr-HR" dirty="0" err="1"/>
              <a:t>vigora</a:t>
            </a:r>
            <a:r>
              <a:rPr lang="hr-HR" dirty="0"/>
              <a:t> kao što je </a:t>
            </a:r>
            <a:r>
              <a:rPr lang="hr-HR" dirty="0" err="1"/>
              <a:t>intergenusni</a:t>
            </a:r>
            <a:r>
              <a:rPr lang="hr-HR" dirty="0"/>
              <a:t> hibrid </a:t>
            </a:r>
            <a:r>
              <a:rPr lang="hr-HR" i="1" dirty="0" err="1"/>
              <a:t>XCupressocyparis</a:t>
            </a:r>
            <a:r>
              <a:rPr lang="hr-HR" i="1" dirty="0"/>
              <a:t> </a:t>
            </a:r>
            <a:r>
              <a:rPr lang="hr-HR" i="1" dirty="0" err="1"/>
              <a:t>leylandii</a:t>
            </a:r>
            <a:r>
              <a:rPr lang="hr-HR" i="1" dirty="0"/>
              <a:t>, </a:t>
            </a:r>
            <a:r>
              <a:rPr lang="hr-HR" dirty="0"/>
              <a:t>prikazana je</a:t>
            </a:r>
            <a:r>
              <a:rPr lang="hr-HR" i="1" dirty="0"/>
              <a:t> </a:t>
            </a:r>
            <a:r>
              <a:rPr lang="hr-HR" dirty="0"/>
              <a:t>sadnja malih sadnica gologa korijena u kontejner većeg volumena (C-</a:t>
            </a:r>
            <a:r>
              <a:rPr lang="hr-HR" dirty="0" err="1"/>
              <a:t>conteiner</a:t>
            </a:r>
            <a:r>
              <a:rPr lang="hr-HR" dirty="0"/>
              <a:t>) zbog izrazito brzog rasta i razvoja korijena i nadzemnog dijela. Biljka je od </a:t>
            </a:r>
            <a:r>
              <a:rPr lang="hr-HR" dirty="0" err="1"/>
              <a:t>zakorjenjivanja</a:t>
            </a:r>
            <a:r>
              <a:rPr lang="hr-HR" dirty="0"/>
              <a:t> reznicama i presadnje u kontejner spremna za sadnju na teren u istoj vegetaciji.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276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hr-HR" sz="2800" b="1" dirty="0"/>
              <a:t>Slika 4. Ispravno posađeno stablo uzgojeno u kontejneru (posudi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pic>
        <p:nvPicPr>
          <p:cNvPr id="4" name="Picture 5" descr="66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1829993" y="1600200"/>
            <a:ext cx="5484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43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5266928" cy="604867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r-HR" b="1" dirty="0"/>
              <a:t>Presadnja biljaka iz lončića u lončić ili iz lončića u </a:t>
            </a:r>
            <a:r>
              <a:rPr lang="hr-HR" b="1" dirty="0" smtClean="0"/>
              <a:t>kontejner</a:t>
            </a:r>
            <a:endParaRPr lang="hr-HR" b="1" dirty="0"/>
          </a:p>
          <a:p>
            <a:r>
              <a:rPr lang="hr-HR" dirty="0"/>
              <a:t>Vrste lončića i kontejnera (pojedinačni, zbirni ili </a:t>
            </a:r>
            <a:r>
              <a:rPr lang="hr-HR" dirty="0" err="1"/>
              <a:t>multikontejneri</a:t>
            </a:r>
            <a:r>
              <a:rPr lang="hr-HR" dirty="0"/>
              <a:t>), razlike, pojmovi iz ENA </a:t>
            </a:r>
            <a:r>
              <a:rPr lang="hr-HR" dirty="0" smtClean="0"/>
              <a:t>standarda</a:t>
            </a:r>
            <a:endParaRPr lang="hr-HR" dirty="0"/>
          </a:p>
          <a:p>
            <a:r>
              <a:rPr lang="hr-HR" dirty="0"/>
              <a:t>Primjer presadnje biljaka iz manjeg lončića (P-</a:t>
            </a:r>
            <a:r>
              <a:rPr lang="hr-HR" dirty="0" err="1"/>
              <a:t>pods</a:t>
            </a:r>
            <a:r>
              <a:rPr lang="hr-HR" dirty="0"/>
              <a:t>) u za broj ili dva veći lončić u slučaju kod spororastućih vrsta u mladosti (</a:t>
            </a:r>
            <a:r>
              <a:rPr lang="hr-HR" i="1" dirty="0" err="1"/>
              <a:t>Taxus</a:t>
            </a:r>
            <a:r>
              <a:rPr lang="hr-HR" i="1" dirty="0"/>
              <a:t> </a:t>
            </a:r>
            <a:r>
              <a:rPr lang="hr-HR" i="1" dirty="0" err="1"/>
              <a:t>baccata</a:t>
            </a:r>
            <a:r>
              <a:rPr lang="hr-HR" dirty="0"/>
              <a:t> ˈ</a:t>
            </a:r>
            <a:r>
              <a:rPr lang="hr-HR" dirty="0" err="1"/>
              <a:t>Fastigiata</a:t>
            </a:r>
            <a:r>
              <a:rPr lang="hr-HR" dirty="0"/>
              <a:t>ˈ). Drugi primjer je presadnja biljaka iz lončića u kontejner u slučaju brzo rastućih vrsta jakoga </a:t>
            </a:r>
            <a:r>
              <a:rPr lang="hr-HR" dirty="0" err="1"/>
              <a:t>vigora</a:t>
            </a:r>
            <a:r>
              <a:rPr lang="hr-HR" dirty="0"/>
              <a:t> kao što je slučaj s </a:t>
            </a:r>
            <a:r>
              <a:rPr lang="hr-HR" i="1" dirty="0" err="1"/>
              <a:t>Photinia</a:t>
            </a:r>
            <a:r>
              <a:rPr lang="hr-HR" i="1" dirty="0"/>
              <a:t> x </a:t>
            </a:r>
            <a:r>
              <a:rPr lang="hr-HR" i="1" dirty="0" err="1"/>
              <a:t>fraseri</a:t>
            </a:r>
            <a:r>
              <a:rPr lang="hr-HR" dirty="0"/>
              <a:t> 'Red </a:t>
            </a:r>
            <a:r>
              <a:rPr lang="hr-HR" dirty="0" err="1"/>
              <a:t>Robin</a:t>
            </a:r>
            <a:r>
              <a:rPr lang="hr-HR" dirty="0"/>
              <a:t>'. Treći primjer je presadnja biljaka gologa korijena s polja rasadnika u kontejner kako bi se u konačnici dobila sadnica obloženoga korijena koja ima veću tržišnu cijenu i produženo vrijeme sadnje na terenu a samim time i stalan prihod tijekom godine u rasadnicima.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62" y="4293096"/>
            <a:ext cx="356203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464496" cy="52157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72" y="116632"/>
            <a:ext cx="3904084" cy="38164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74" y="3284984"/>
            <a:ext cx="3523354" cy="35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Autofit/>
          </a:bodyPr>
          <a:lstStyle/>
          <a:p>
            <a:pPr lvl="0"/>
            <a:r>
              <a:rPr lang="hr-HR" sz="2400" b="1" dirty="0" smtClean="0"/>
              <a:t>Sadnja šumskih sadnica golog (hrast lužnjak i obična smreka) i obloženog korijena (</a:t>
            </a:r>
            <a:r>
              <a:rPr lang="hr-HR" sz="2400" b="1" i="1" dirty="0" err="1" smtClean="0"/>
              <a:t>Abies</a:t>
            </a:r>
            <a:r>
              <a:rPr lang="hr-HR" sz="2400" b="1" i="1" dirty="0" smtClean="0"/>
              <a:t> </a:t>
            </a:r>
            <a:r>
              <a:rPr lang="hr-HR" sz="2400" b="1" i="1" dirty="0" err="1" smtClean="0"/>
              <a:t>concolor</a:t>
            </a:r>
            <a:r>
              <a:rPr lang="hr-HR" sz="2400" b="1" dirty="0" smtClean="0"/>
              <a:t> var. </a:t>
            </a:r>
            <a:r>
              <a:rPr lang="hr-HR" sz="2400" b="1" dirty="0" err="1" smtClean="0"/>
              <a:t>glauca</a:t>
            </a:r>
            <a:r>
              <a:rPr lang="hr-HR" sz="2400" b="1" dirty="0" smtClean="0"/>
              <a:t>)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r-HR" dirty="0" smtClean="0"/>
              <a:t>Hrast </a:t>
            </a:r>
            <a:r>
              <a:rPr lang="hr-HR" dirty="0"/>
              <a:t>lužnjak kao i ostali autohtoni hrastovi u RH je konačna vrsta drveća s kojom se nikada ne obavlja pošumljavanje već se sade na šumsko tlo u slučaju izostanka prirodne obnove ili ako je djelomično uspjela. Sadnja se obavlja po prirodnim principima. Popunjavaju se neobnovljeni dijelovi u šumskoj sastojini. Uz hrastove konačna vrsta je i obična bukva i obična jela. Demonstrirali smo doradu šumskih sadnica hrasta lužnjaka 3+0 podrezanog korijena nakon jedne vegetacije koja se obavlja odmah nakon vađenja u rasadniku i isporuke na teren. Europske šifre za takav sadni materijal su 3/0 =. </a:t>
            </a:r>
            <a:endParaRPr lang="hr-HR" dirty="0" smtClean="0"/>
          </a:p>
          <a:p>
            <a:pPr lvl="0"/>
            <a:r>
              <a:rPr lang="hr-HR" dirty="0" smtClean="0"/>
              <a:t>Nakon </a:t>
            </a:r>
            <a:r>
              <a:rPr lang="hr-HR" dirty="0"/>
              <a:t>dorade objašnjeni su stresni čimbenici ili stresori (stres zbog vlage, temperature, fizički stres) koji djeluju na sadnice i pokazan je sadnja u sadnu jamu dimenzija 40x40x40 cm. Kod sadnje se ne primjenjuju agrotehničke mjere (zalijevanje, gnojidba i dr.) jer se radi o sadnji na šumskom tlu. Govorilo se o važnosti hrasta lužnjaka za hrvatsko i europsko šumarstvo.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4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55" y="0"/>
            <a:ext cx="4652976" cy="30963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096344"/>
            <a:ext cx="6669439" cy="37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Vrste </a:t>
            </a:r>
            <a:r>
              <a:rPr lang="hr-HR" dirty="0"/>
              <a:t>gnojiva koje se koriste u rasadnicima (organska, tvornička ili mineralna, organsko-mineralna, mikrobiološka) ili kod sadnje na degradirana, hranjivima siromašna tla. Pokazan je primjer tvorničkog granuliranog gnojiva </a:t>
            </a:r>
            <a:r>
              <a:rPr lang="hr-HR" dirty="0" err="1"/>
              <a:t>Osmocote</a:t>
            </a:r>
            <a:r>
              <a:rPr lang="hr-HR" dirty="0"/>
              <a:t> </a:t>
            </a:r>
            <a:r>
              <a:rPr lang="hr-HR" dirty="0" err="1"/>
              <a:t>Exact</a:t>
            </a:r>
            <a:r>
              <a:rPr lang="hr-HR" dirty="0"/>
              <a:t> Standard 5-6M. Prikazano je i </a:t>
            </a:r>
            <a:r>
              <a:rPr lang="hr-HR" dirty="0" err="1"/>
              <a:t>Silvamix</a:t>
            </a:r>
            <a:r>
              <a:rPr lang="hr-HR" dirty="0"/>
              <a:t> kompleksno gnojivo u praškastom obliku, gnojivo slijepljeno u tablete tipa </a:t>
            </a:r>
            <a:r>
              <a:rPr lang="hr-HR" dirty="0" err="1"/>
              <a:t>Silvafert</a:t>
            </a:r>
            <a:r>
              <a:rPr lang="hr-HR" dirty="0"/>
              <a:t> A60TE od 10 g ili </a:t>
            </a:r>
            <a:r>
              <a:rPr lang="hr-HR" dirty="0" err="1"/>
              <a:t>Osmocote</a:t>
            </a:r>
            <a:r>
              <a:rPr lang="hr-HR" dirty="0"/>
              <a:t> u tabletama. Prikazano je i </a:t>
            </a:r>
            <a:r>
              <a:rPr lang="hr-HR" dirty="0" err="1"/>
              <a:t>kristalično</a:t>
            </a:r>
            <a:r>
              <a:rPr lang="hr-HR" dirty="0"/>
              <a:t> gnojivo s visokim udjelom fosfora koje se primjenjuje folijarno preko lista sustavom navodnjavanja-</a:t>
            </a:r>
            <a:r>
              <a:rPr lang="hr-HR" dirty="0" err="1"/>
              <a:t>fertirigacije</a:t>
            </a:r>
            <a:r>
              <a:rPr lang="hr-HR" dirty="0"/>
              <a:t>. Prikazan je i </a:t>
            </a:r>
            <a:r>
              <a:rPr lang="hr-HR" dirty="0" err="1"/>
              <a:t>biopoboljšivač</a:t>
            </a:r>
            <a:r>
              <a:rPr lang="hr-HR" dirty="0"/>
              <a:t> tla </a:t>
            </a:r>
            <a:r>
              <a:rPr lang="hr-HR" dirty="0" err="1"/>
              <a:t>Herbafertil</a:t>
            </a:r>
            <a:r>
              <a:rPr lang="hr-HR" dirty="0"/>
              <a:t>, koji spada u kategoriju </a:t>
            </a:r>
            <a:r>
              <a:rPr lang="hr-HR" dirty="0" err="1"/>
              <a:t>organo</a:t>
            </a:r>
            <a:r>
              <a:rPr lang="hr-HR" dirty="0"/>
              <a:t>-mineralnih supstrata u biorazgradivoj vrećici </a:t>
            </a:r>
            <a:r>
              <a:rPr lang="hr-HR" dirty="0" err="1"/>
              <a:t>namijenjem</a:t>
            </a:r>
            <a:r>
              <a:rPr lang="hr-HR" dirty="0"/>
              <a:t> za revitalizaciju i </a:t>
            </a:r>
            <a:r>
              <a:rPr lang="hr-HR" dirty="0" err="1"/>
              <a:t>prihranu</a:t>
            </a:r>
            <a:r>
              <a:rPr lang="hr-HR" dirty="0"/>
              <a:t> biljaka, njihov intenzivan rast i razvoj te biološko poboljšanje tla. Takva gnojiva, osim kemizma, poboljšavaju i fizikalna svojstva tla.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Vrste </a:t>
            </a:r>
            <a:r>
              <a:rPr lang="hr-HR" dirty="0"/>
              <a:t>etiketa koje se koriste za obilježavanje biljaka u rasadnicima kod kontejnerske proizvodnje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Primjer </a:t>
            </a:r>
            <a:r>
              <a:rPr lang="hr-HR" dirty="0"/>
              <a:t>djelovanja vodnog </a:t>
            </a:r>
            <a:r>
              <a:rPr lang="hr-HR" dirty="0" err="1"/>
              <a:t>absorbenta</a:t>
            </a:r>
            <a:r>
              <a:rPr lang="hr-HR" dirty="0"/>
              <a:t> tipa </a:t>
            </a:r>
            <a:r>
              <a:rPr lang="hr-HR" dirty="0" err="1"/>
              <a:t>AgroHidroGel</a:t>
            </a:r>
            <a:r>
              <a:rPr lang="hr-HR" dirty="0"/>
              <a:t> u granulama koji se koristi kod pošumljavanja aridnih i </a:t>
            </a:r>
            <a:r>
              <a:rPr lang="hr-HR" dirty="0" err="1"/>
              <a:t>semiaridnih</a:t>
            </a:r>
            <a:r>
              <a:rPr lang="hr-HR" dirty="0"/>
              <a:t> područja, kod sadnje biljaka u viseće tegle ili kontejnere ili za zaštitu </a:t>
            </a:r>
            <a:r>
              <a:rPr lang="hr-HR" dirty="0" err="1"/>
              <a:t>korijenovih</a:t>
            </a:r>
            <a:r>
              <a:rPr lang="hr-HR" dirty="0"/>
              <a:t> dlačica sadnica od vađenja u rasadniku do sadnje na terenu. Ima svoju primjenu i kod revitalizacije starih stabala u gradovima.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14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303811" cy="33038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3714051" cy="31228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5803"/>
            <a:ext cx="3572197" cy="35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O čemu voditi računa prije, tokom i poslije sadnje?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/>
              <a:t>Moramo znati što želimo, ne </a:t>
            </a:r>
            <a:r>
              <a:rPr lang="hr-HR" b="1" dirty="0" smtClean="0"/>
              <a:t>se žuriti sa </a:t>
            </a:r>
            <a:r>
              <a:rPr lang="hr-HR" b="1" dirty="0"/>
              <a:t>izborom biljne vrste i neplanskom </a:t>
            </a:r>
            <a:r>
              <a:rPr lang="hr-HR" b="1" dirty="0" smtClean="0"/>
              <a:t>sadnjom</a:t>
            </a:r>
            <a:endParaRPr lang="hr-HR" dirty="0"/>
          </a:p>
          <a:p>
            <a:r>
              <a:rPr lang="hr-HR" b="1" dirty="0"/>
              <a:t>Moramo poznavati biljke (floru, </a:t>
            </a:r>
            <a:r>
              <a:rPr lang="hr-HR" b="1" dirty="0" err="1"/>
              <a:t>cvjetanu</a:t>
            </a:r>
            <a:r>
              <a:rPr lang="hr-HR" b="1" dirty="0"/>
              <a:t>) - postoji na svijetu jako puno vrsta i </a:t>
            </a:r>
            <a:r>
              <a:rPr lang="hr-HR" b="1" dirty="0" err="1" smtClean="0"/>
              <a:t>kultivara</a:t>
            </a:r>
            <a:endParaRPr lang="hr-HR" dirty="0"/>
          </a:p>
          <a:p>
            <a:r>
              <a:rPr lang="hr-HR" b="1" dirty="0"/>
              <a:t>Moramo znati zašto želimo baš tu vrstu (veličina, oblik, zasjena, zaklon ili zaštita</a:t>
            </a:r>
            <a:r>
              <a:rPr lang="hr-HR" b="1" dirty="0" smtClean="0"/>
              <a:t>,…)</a:t>
            </a:r>
            <a:endParaRPr lang="hr-HR" dirty="0"/>
          </a:p>
          <a:p>
            <a:r>
              <a:rPr lang="hr-HR" b="1" dirty="0"/>
              <a:t>Moramo poznavati da li naša željena biljka podnosi stanište (klima i tlo) na koju je </a:t>
            </a:r>
            <a:r>
              <a:rPr lang="hr-HR" b="1" dirty="0" smtClean="0"/>
              <a:t>sadimo</a:t>
            </a:r>
            <a:endParaRPr lang="hr-HR" dirty="0"/>
          </a:p>
          <a:p>
            <a:r>
              <a:rPr lang="hr-HR" b="1" dirty="0"/>
              <a:t>Moramo znati što nam neka vrsta donosi u prostor (poželjne i nepoželjne karakteristike). </a:t>
            </a:r>
            <a:endParaRPr lang="hr-HR" b="1" dirty="0" smtClean="0"/>
          </a:p>
          <a:p>
            <a:r>
              <a:rPr lang="hr-HR" b="1" dirty="0" smtClean="0"/>
              <a:t>Poželjne </a:t>
            </a:r>
            <a:r>
              <a:rPr lang="hr-HR" b="1" dirty="0"/>
              <a:t>karakteristike su: ljekovitost, pčelarenje-med i proizvodi od pčela, ljepota, sjena tijekom ljeta, zaštita od neželjenih pogleda i dr. Nepoželjne karakteristike su: invazivne, često strane vrste koje se brzo šire i uništavaju prirodnu autohtonu ili zavičajnu vegetaciju, alergene i otrovne vrste povezane s bolestima ljudi i životinja, vrste s kojih nakon oluje padaju grane i grančice te uzrokuju ozljede ljudi i štete na imovini i </a:t>
            </a:r>
            <a:r>
              <a:rPr lang="hr-HR" b="1" dirty="0" smtClean="0"/>
              <a:t>dr.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110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Moramo otići do lokalnog rasadnika-</a:t>
            </a:r>
            <a:r>
              <a:rPr lang="hr-HR" b="1" dirty="0" err="1"/>
              <a:t>biljevišta</a:t>
            </a:r>
            <a:r>
              <a:rPr lang="hr-HR" b="1" dirty="0"/>
              <a:t> koji ima vlastitu proizvodnju biljaka jer su one otpornije nakon presadnje za razliku od uvoznih biljaka iz dalekih zemalja. U rasadniku gledamo izbor, veličinu, kvalitetu, dobivamo stručne savjete i dr.</a:t>
            </a:r>
            <a:endParaRPr lang="hr-HR" dirty="0"/>
          </a:p>
          <a:p>
            <a:r>
              <a:rPr lang="hr-HR" b="1" dirty="0"/>
              <a:t>Kad kupimo biljku što prije je trebamo posaditi da ne dođe do šokova i sušenja ili sporijeg rasta u </a:t>
            </a:r>
            <a:r>
              <a:rPr lang="hr-HR" b="1" dirty="0" smtClean="0"/>
              <a:t>mladosti</a:t>
            </a:r>
            <a:endParaRPr lang="hr-HR" dirty="0"/>
          </a:p>
          <a:p>
            <a:r>
              <a:rPr lang="hr-HR" b="1" dirty="0"/>
              <a:t>Moramo nježno rukovati s biljkama znajući da su to živi organizmi koji osjećaju našu pažnju i </a:t>
            </a:r>
            <a:r>
              <a:rPr lang="hr-HR" b="1" dirty="0" smtClean="0"/>
              <a:t>ljubav</a:t>
            </a:r>
            <a:endParaRPr lang="hr-HR" dirty="0"/>
          </a:p>
          <a:p>
            <a:r>
              <a:rPr lang="hr-HR" b="1" dirty="0"/>
              <a:t>Moramo znati točno mjesto sadnje i vidjeti da li u tlu ima nešto što može korijen oštetiti (kanalizacije, vodovodi, razne cijevi,…) ili zbog čega se korijen ne može razvijati (tvrda i debela kamena ploča, beton, plitko tko,...), moramo vidjeti da li postoji nešto što smeta rastu stabla u visinu, širinu i </a:t>
            </a:r>
            <a:r>
              <a:rPr lang="hr-HR" b="1" dirty="0" smtClean="0"/>
              <a:t>debljinu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71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Moramo znati odabrati ispravan alat za sadnju i pravilno iskopati sadnu jamu. Ne smijemo sadnice saditi preduboko niti preplitko već na istu dubinu u kojoj su bile u rasadniku kad smo ih </a:t>
            </a:r>
            <a:r>
              <a:rPr lang="hr-HR" b="1" dirty="0" smtClean="0"/>
              <a:t>kupili</a:t>
            </a:r>
            <a:endParaRPr lang="hr-HR" dirty="0"/>
          </a:p>
          <a:p>
            <a:r>
              <a:rPr lang="hr-HR" b="1" dirty="0"/>
              <a:t>Moramo nježno zatrpavati sadnu jamu, ne smijemo jako nogama gaziti korijen sadnice, ako treba postaviti kolce uz biljku kako bi rasla uspravno, da ju zaštitimo od jakog gibanja vjetra ili </a:t>
            </a:r>
            <a:r>
              <a:rPr lang="hr-HR" b="1" dirty="0" smtClean="0"/>
              <a:t>vandalizma</a:t>
            </a:r>
            <a:endParaRPr lang="hr-HR" dirty="0"/>
          </a:p>
          <a:p>
            <a:r>
              <a:rPr lang="hr-HR" b="1" dirty="0"/>
              <a:t>Zabilježiti kad smo biljku posadili da znamo u budućnosti uvijek koliko je </a:t>
            </a:r>
            <a:r>
              <a:rPr lang="hr-HR" b="1" dirty="0" smtClean="0"/>
              <a:t>stara</a:t>
            </a:r>
            <a:endParaRPr lang="hr-HR" dirty="0"/>
          </a:p>
          <a:p>
            <a:r>
              <a:rPr lang="hr-HR" b="1" dirty="0"/>
              <a:t>Biljku nakon sadnje treba odmah zaliti vodom i onda oko biljke postaviti bojani </a:t>
            </a:r>
            <a:r>
              <a:rPr lang="hr-HR" b="1" dirty="0" err="1"/>
              <a:t>malč</a:t>
            </a:r>
            <a:r>
              <a:rPr lang="hr-HR" b="1" dirty="0"/>
              <a:t> (borovu koru, sječku od drveta,…) koji izolira tlo od atmosfere i pozitivno utječe na rast i razvoj biljke a uljepšava nam prostor svojim </a:t>
            </a:r>
            <a:r>
              <a:rPr lang="hr-HR" b="1" dirty="0" smtClean="0"/>
              <a:t>izgledom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687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/>
              <a:t>Nakon sadnje ne zaboraviti na biljku već joj pružiti sve ono što joj treba za opstanak, dobar rast i razvoj (zalijevanje, </a:t>
            </a:r>
            <a:r>
              <a:rPr lang="hr-HR" b="1" dirty="0" err="1"/>
              <a:t>prihrana</a:t>
            </a:r>
            <a:r>
              <a:rPr lang="hr-HR" b="1" dirty="0"/>
              <a:t>, orezivanje, zaštita od kukaca i gljiva, redovita kontrola i dr.).</a:t>
            </a:r>
            <a:endParaRPr lang="hr-HR" dirty="0"/>
          </a:p>
          <a:p>
            <a:r>
              <a:rPr lang="hr-HR" b="1" dirty="0"/>
              <a:t>Svaka biljka treba godišnje prosječno 30 minuta naše pažnje.</a:t>
            </a:r>
            <a:endParaRPr lang="hr-HR" dirty="0"/>
          </a:p>
          <a:p>
            <a:r>
              <a:rPr lang="hr-HR" b="1" dirty="0"/>
              <a:t>Biljka kojoj ne poklanjamo svoju pažnju ima lošiji i neugledan rast.</a:t>
            </a:r>
            <a:endParaRPr lang="hr-HR" dirty="0"/>
          </a:p>
          <a:p>
            <a:r>
              <a:rPr lang="hr-HR" b="1" dirty="0"/>
              <a:t>Gledati promjene koje se događaju na biljkama preko godine i to slikati uvijek s istoga mjesta. </a:t>
            </a:r>
            <a:endParaRPr lang="hr-HR" dirty="0"/>
          </a:p>
          <a:p>
            <a:r>
              <a:rPr lang="hr-HR" b="1" dirty="0"/>
              <a:t>Radovati se kako biljka raste i razvija se. </a:t>
            </a:r>
            <a:endParaRPr lang="hr-HR" dirty="0"/>
          </a:p>
          <a:p>
            <a:r>
              <a:rPr lang="hr-HR" b="1" dirty="0"/>
              <a:t>Biti sretan jer smo posadili stablo koje nam proizvodi kisik za disanje, štiti nas od jakoga sunca, od jake kiše, od klizanja ili erozije tla, od nepoželjnih pogleda i čini nas mentalno zdravim.</a:t>
            </a:r>
            <a:endParaRPr lang="hr-HR" dirty="0"/>
          </a:p>
          <a:p>
            <a:r>
              <a:rPr lang="hr-HR" b="1" dirty="0"/>
              <a:t>Ako ispravno posadimo i njegujemo stablo ono će živjeti dulje od nas i tako ćemo ostaviti predivan živi spomenik našoj djeci i potomcima koji će nam na tome biti vrlo zahvalni.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14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5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133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70" y="1"/>
            <a:ext cx="5419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356" cy="6887517"/>
          </a:xfrm>
        </p:spPr>
      </p:pic>
    </p:spTree>
    <p:extLst>
      <p:ext uri="{BB962C8B-B14F-4D97-AF65-F5344CB8AC3E}">
        <p14:creationId xmlns:p14="http://schemas.microsoft.com/office/powerpoint/2010/main" val="215110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Nadamo se da ste mnoštvo toga naučili, a stečeno znanje iskoristite i podijelite sa ostalima</a:t>
            </a:r>
            <a:r>
              <a:rPr lang="hr-HR" dirty="0" smtClean="0"/>
              <a:t>!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/>
              <a:t>doc. dr. sc. Damir </a:t>
            </a:r>
            <a:r>
              <a:rPr lang="hr-HR" b="1" dirty="0" err="1" smtClean="0"/>
              <a:t>Drvodelić</a:t>
            </a:r>
            <a:r>
              <a:rPr lang="hr-HR" b="1" dirty="0" smtClean="0"/>
              <a:t> </a:t>
            </a:r>
          </a:p>
          <a:p>
            <a:pPr marL="0" indent="0">
              <a:buNone/>
            </a:pPr>
            <a:r>
              <a:rPr lang="hr-HR" b="1" dirty="0" smtClean="0"/>
              <a:t>Udruga za zaštitu prirode i okoliša Zasadi stablo, ne budi panj!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79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70930" cy="223224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62644"/>
            <a:ext cx="4825156" cy="36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496"/>
            <a:ext cx="6768752" cy="348411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81224"/>
            <a:ext cx="6768752" cy="37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7499"/>
            <a:ext cx="4230432" cy="19613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62" y="358527"/>
            <a:ext cx="3447827" cy="34478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8" y="2379513"/>
            <a:ext cx="3951882" cy="39518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25" y="3535633"/>
            <a:ext cx="3322367" cy="33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3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025"/>
            <a:ext cx="9143999" cy="51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760640" cy="335699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5760640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1991</Words>
  <Application>Microsoft Office PowerPoint</Application>
  <PresentationFormat>Prikaz na zaslonu (4:3)</PresentationFormat>
  <Paragraphs>75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52</vt:i4>
      </vt:variant>
    </vt:vector>
  </HeadingPairs>
  <TitlesOfParts>
    <vt:vector size="53" baseType="lpstr">
      <vt:lpstr>Tema sustava Office</vt:lpstr>
      <vt:lpstr>PowerPointova prezentacija</vt:lpstr>
      <vt:lpstr>  Pokazne demonstracije održao:  doc. dr. sc. Damir Drvodelić  Zavod za ekologiju i uzgajanje šuma Sveučilište u Zagrebu Fakultet šumarstva i drvne tehnologije  Udruga za zaštitu prirode i okoliša  „Zasadi stablo, ne budi panj!”  </vt:lpstr>
      <vt:lpstr>Radionica je uključivala slijedeće problematike: </vt:lpstr>
      <vt:lpstr>Sadnja šumskih sadnica golog (hrast lužnjak i obična smreka) i obloženog korijena (Abies concolor var. glauca)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Slika 1. Kvalitetan (a) i nekvalitetan (b) korjenov busen </vt:lpstr>
      <vt:lpstr>PowerPointova prezentacija</vt:lpstr>
      <vt:lpstr>Slika 5. Ispravno posađeno stablo obloženog korjenovog busena (jutena tkanina i sl.) </vt:lpstr>
      <vt:lpstr>PowerPointova prezentacija</vt:lpstr>
      <vt:lpstr>Slika 6. Ispravno posađeno stablo obloženog korjenovog busena (žičano pletivo + jutena mreža i sl.)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Slika 2. Ispravno posađen korjenov busen stabla  </vt:lpstr>
      <vt:lpstr>PowerPointova prezentacija</vt:lpstr>
      <vt:lpstr>PowerPointova prezentacija</vt:lpstr>
      <vt:lpstr>PowerPointova prezentacija</vt:lpstr>
      <vt:lpstr>PowerPointova prezentacija</vt:lpstr>
      <vt:lpstr>Slika 3. Ispravno posađeno stablo golog korijena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Slika 4. Ispravno posađeno stablo uzgojeno u kontejneru (posudi)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 čemu voditi računa prije, tokom i poslije sadnje?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KRAJ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Mateja-Angelina</dc:creator>
  <cp:lastModifiedBy>Mateja-Angelina</cp:lastModifiedBy>
  <cp:revision>23</cp:revision>
  <dcterms:created xsi:type="dcterms:W3CDTF">2021-02-26T16:11:55Z</dcterms:created>
  <dcterms:modified xsi:type="dcterms:W3CDTF">2021-02-27T17:56:06Z</dcterms:modified>
</cp:coreProperties>
</file>