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71" r:id="rId4"/>
    <p:sldId id="272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0" r:id="rId15"/>
    <p:sldId id="314" r:id="rId16"/>
    <p:sldId id="32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E9318C7-DA2B-4EC9-BE58-3700AB132420}">
          <p14:sldIdLst>
            <p14:sldId id="257"/>
            <p14:sldId id="258"/>
            <p14:sldId id="271"/>
            <p14:sldId id="272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1"/>
            <p14:sldId id="310"/>
            <p14:sldId id="314"/>
            <p14:sldId id="32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zi.net/ultra-gros/ultra-gros-vikend-akcija-17-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nb.hr/o-nama/informacije-potrosacima/zastitite-svoja-prava" TargetMode="External"/><Relationship Id="rId2" Type="http://schemas.openxmlformats.org/officeDocument/2006/relationships/hyperlink" Target="http://potrosac.mingo.hr/hr/potrosa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trosac.hr/" TargetMode="External"/><Relationship Id="rId4" Type="http://schemas.openxmlformats.org/officeDocument/2006/relationships/hyperlink" Target="http://www.hanfa.h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4sata.hr/pametnakunaa/saznajte-kakva-prava-imate-u-podrucju-zdravstvene-zastite-2854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monitor.hr/clanci/hrvatska-se-pridruzila-inicijativi-da-se-zaustavi-prodaju-slabije-kvalitetnih-proizvoda-na-istoku-europe/165687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tarnji.hr/vijesti/hrvatska/istina-je-u-hrvatskim-mesnicama-meso-staro-10-i-vise-godina/212765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trosac.mingo.hr/hr/rapex/clanak.php?id=126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ZAŠTITA  POTROŠAČA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Sandra Matković, </a:t>
            </a:r>
            <a:r>
              <a:rPr lang="hr-HR" dirty="0" err="1" smtClean="0"/>
              <a:t>dipl.oec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62" y="641395"/>
            <a:ext cx="2324100" cy="19621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2124" y="399245"/>
            <a:ext cx="11114468" cy="6058704"/>
          </a:xfrm>
        </p:spPr>
        <p:txBody>
          <a:bodyPr>
            <a:normAutofit/>
          </a:bodyPr>
          <a:lstStyle/>
          <a:p>
            <a:r>
              <a:rPr lang="hr-HR" dirty="0" smtClean="0"/>
              <a:t>Proizvođači su jači od potrošača u novčanom i pregovaračkom smislu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Interesi pojedinaca se moraju zakonski i društveno zaštititi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Informiranje i osviještenost potrošača je sve jača, a time je olakšano i ostvarivanje potrošačkih prava pojavom __________</a:t>
            </a:r>
            <a:r>
              <a:rPr lang="hr-HR" sz="3600" dirty="0" smtClean="0">
                <a:solidFill>
                  <a:srgbClr val="FF0000"/>
                </a:solidFill>
              </a:rPr>
              <a:t>?</a:t>
            </a:r>
            <a:endParaRPr lang="hr-HR" sz="3600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42" y="3004869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31" y="1675122"/>
            <a:ext cx="3231592" cy="23591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7" y="360609"/>
            <a:ext cx="9890974" cy="8242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6670" y="798490"/>
            <a:ext cx="10959921" cy="5183211"/>
          </a:xfrm>
        </p:spPr>
        <p:txBody>
          <a:bodyPr/>
          <a:lstStyle/>
          <a:p>
            <a:r>
              <a:rPr lang="hr-HR" u="sng" dirty="0" smtClean="0"/>
              <a:t>Pravo na informiranje potrošača jedno od najosjetljivijih prava</a:t>
            </a:r>
          </a:p>
          <a:p>
            <a:pPr marL="0" indent="0">
              <a:buNone/>
            </a:pPr>
            <a:endParaRPr lang="hr-HR" u="sng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Tko je dužan dati jasne i točne informacije potrošaču?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Kod kojih proizvoda su posebno bitne </a:t>
            </a:r>
            <a:r>
              <a:rPr lang="hr-HR" u="sng" dirty="0" smtClean="0">
                <a:solidFill>
                  <a:srgbClr val="FF0000"/>
                </a:solidFill>
              </a:rPr>
              <a:t>točne informacije</a:t>
            </a:r>
            <a:r>
              <a:rPr lang="hr-HR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9566" y="334850"/>
            <a:ext cx="7994048" cy="118914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1217" y="540913"/>
            <a:ext cx="10402397" cy="5440787"/>
          </a:xfrm>
        </p:spPr>
        <p:txBody>
          <a:bodyPr/>
          <a:lstStyle/>
          <a:p>
            <a:r>
              <a:rPr lang="hr-HR" u="sng" dirty="0" smtClean="0"/>
              <a:t>Pravo na zaštitu od opasnosti </a:t>
            </a:r>
            <a:r>
              <a:rPr lang="hr-HR" dirty="0" smtClean="0"/>
              <a:t>– obaveza da kupovina i korištenje proizvoda i usluga neće ugroziti život i zdravlje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1" y="1689044"/>
            <a:ext cx="2683936" cy="26839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09" y="1660250"/>
            <a:ext cx="2741524" cy="27415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66" y="1660250"/>
            <a:ext cx="5401846" cy="26839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0" y="4188409"/>
            <a:ext cx="4498834" cy="26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u="sng" dirty="0"/>
              <a:t>Pravo na predstavljanje </a:t>
            </a:r>
            <a:r>
              <a:rPr lang="hr-HR" dirty="0"/>
              <a:t>– omogućuje potrošačima da izraze svoje potrebe i interese u oblikovanju zakona koji ih se tiču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2" y="1111629"/>
            <a:ext cx="2862844" cy="28628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605086"/>
            <a:ext cx="7671113" cy="38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Odgovornosti potrošača: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1524000"/>
            <a:ext cx="5975618" cy="4475946"/>
          </a:xfrm>
        </p:spPr>
      </p:pic>
    </p:spTree>
    <p:extLst>
      <p:ext uri="{BB962C8B-B14F-4D97-AF65-F5344CB8AC3E}">
        <p14:creationId xmlns:p14="http://schemas.microsoft.com/office/powerpoint/2010/main" val="26401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Odgovornosti potrošača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Zatražiti </a:t>
            </a:r>
            <a:r>
              <a:rPr lang="hr-HR" dirty="0"/>
              <a:t>i</a:t>
            </a:r>
            <a:r>
              <a:rPr lang="hr-HR" dirty="0" smtClean="0"/>
              <a:t>nformaciju prije kupovine</a:t>
            </a:r>
          </a:p>
          <a:p>
            <a:r>
              <a:rPr lang="hr-HR" dirty="0" smtClean="0"/>
              <a:t>Čitati i razumjeti informacije vezane uz proizvod ili uslugu</a:t>
            </a:r>
          </a:p>
          <a:p>
            <a:r>
              <a:rPr lang="hr-HR" dirty="0" smtClean="0"/>
              <a:t>Ispravno koristiti proizvod i prijaviti neispravnosti</a:t>
            </a:r>
          </a:p>
          <a:p>
            <a:r>
              <a:rPr lang="hr-HR" dirty="0" smtClean="0"/>
              <a:t>Informirati se u raznim trgovinama i saznati kupuje li proizvod ili uslugu po najpovoljnijoj cijeni</a:t>
            </a:r>
          </a:p>
          <a:p>
            <a:r>
              <a:rPr lang="hr-HR" dirty="0" smtClean="0"/>
              <a:t>Prijaviti nepoštene poslovne prakse i obmane potrošača</a:t>
            </a:r>
          </a:p>
          <a:p>
            <a:r>
              <a:rPr lang="hr-HR" dirty="0" smtClean="0"/>
              <a:t>Prijaviti prodavaču ili proizvođaču nezadovoljstvo s proizvodom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9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824548" cy="1051560"/>
          </a:xfrm>
        </p:spPr>
        <p:txBody>
          <a:bodyPr/>
          <a:lstStyle/>
          <a:p>
            <a:r>
              <a:rPr lang="hr-HR" smtClean="0"/>
              <a:t>ff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74" y="304800"/>
            <a:ext cx="3503361" cy="196188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94" y="15776"/>
            <a:ext cx="3016447" cy="301644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914400" y="2072640"/>
            <a:ext cx="1805504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1kg=23,56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643218" y="1234440"/>
            <a:ext cx="644664" cy="620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2,6kg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5364480" y="3032223"/>
            <a:ext cx="1722120" cy="50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1kg=32,69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31" y="139413"/>
            <a:ext cx="2171116" cy="3644938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7944155" y="975361"/>
            <a:ext cx="1047445" cy="548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3,575</a:t>
            </a:r>
          </a:p>
          <a:p>
            <a:pPr algn="ctr"/>
            <a:r>
              <a:rPr lang="hr-HR" dirty="0" smtClean="0"/>
              <a:t>kg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9768839" y="4099560"/>
            <a:ext cx="1619407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1kg=22,37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0" y="3089641"/>
            <a:ext cx="2552519" cy="3015411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1567355" y="6323527"/>
            <a:ext cx="15392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1kg=16,34</a:t>
            </a:r>
            <a:endParaRPr lang="hr-HR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60" y="3626047"/>
            <a:ext cx="2926080" cy="2926080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7476741" y="5089087"/>
            <a:ext cx="1514859" cy="549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1kg=18.33 kn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4329795" y="2266682"/>
            <a:ext cx="1216238" cy="55271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84,99kn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4460294" y="5089087"/>
            <a:ext cx="1120026" cy="6512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109,99 kn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39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19" y="3435826"/>
            <a:ext cx="2549481" cy="3422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možete biti odgovoran i mudar potrošač?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8034" y="1764405"/>
            <a:ext cx="10595580" cy="4687909"/>
          </a:xfrm>
        </p:spPr>
        <p:txBody>
          <a:bodyPr>
            <a:normAutofit/>
          </a:bodyPr>
          <a:lstStyle/>
          <a:p>
            <a:r>
              <a:rPr lang="hr-HR" dirty="0" smtClean="0"/>
              <a:t>„Još samo danas možete kupiti po ovoj cijeni!” – ne nasjedajte</a:t>
            </a:r>
          </a:p>
          <a:p>
            <a:r>
              <a:rPr lang="hr-HR" dirty="0" smtClean="0"/>
              <a:t>Raspitajte se o mogućem povratu novca i zamjeni robe</a:t>
            </a:r>
          </a:p>
          <a:p>
            <a:r>
              <a:rPr lang="hr-HR" dirty="0" smtClean="0"/>
              <a:t>U supermarketima obratite pažnju na cijenu po količini robe</a:t>
            </a:r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katalozi.net/ultra-gros/ultra-gros-vikend-akcija-17-9</a:t>
            </a:r>
            <a:endParaRPr lang="hr-HR" dirty="0" smtClean="0"/>
          </a:p>
          <a:p>
            <a:r>
              <a:rPr lang="hr-HR" dirty="0" smtClean="0"/>
              <a:t>Ne oslanjajte se na obećanja prodavača, pokušajte to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dobiti u pisanom obliku</a:t>
            </a:r>
          </a:p>
          <a:p>
            <a:r>
              <a:rPr lang="hr-HR" dirty="0" smtClean="0"/>
              <a:t>Nikada ne potpisujte ugovore, a da ih niste prvo </a:t>
            </a:r>
          </a:p>
          <a:p>
            <a:pPr marL="0" indent="0">
              <a:buNone/>
            </a:pPr>
            <a:r>
              <a:rPr lang="hr-HR" dirty="0" smtClean="0"/>
              <a:t>   pročitali  (sitno pisano)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7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4" y="1698599"/>
            <a:ext cx="2867025" cy="15906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59" y="3343275"/>
            <a:ext cx="2435047" cy="32509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Pitajte se kupujete li </a:t>
            </a:r>
            <a:r>
              <a:rPr lang="hr-HR" dirty="0" smtClean="0">
                <a:solidFill>
                  <a:srgbClr val="FF0000"/>
                </a:solidFill>
              </a:rPr>
              <a:t>impulzivno</a:t>
            </a:r>
            <a:r>
              <a:rPr lang="hr-HR" dirty="0" smtClean="0"/>
              <a:t> ili vam je zaista potrebna</a:t>
            </a:r>
          </a:p>
          <a:p>
            <a:r>
              <a:rPr lang="hr-HR" dirty="0" smtClean="0"/>
              <a:t>Kupujte na rasprodajama, ali to ne znači nužno da je cijena „povoljna” samo zato što je snižena!</a:t>
            </a:r>
          </a:p>
          <a:p>
            <a:r>
              <a:rPr lang="hr-HR" dirty="0" smtClean="0"/>
              <a:t>Čuvajte račune, ugovore i uplate</a:t>
            </a:r>
          </a:p>
          <a:p>
            <a:r>
              <a:rPr lang="hr-HR" dirty="0" smtClean="0"/>
              <a:t>Ako ste nezadovoljni, proizvod neispravan obavezno se žalite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1065" y="476518"/>
            <a:ext cx="10492549" cy="6065949"/>
          </a:xfrm>
        </p:spPr>
        <p:txBody>
          <a:bodyPr>
            <a:normAutofit/>
          </a:bodyPr>
          <a:lstStyle/>
          <a:p>
            <a:r>
              <a:rPr lang="hr-HR" dirty="0" smtClean="0"/>
              <a:t>Obratite pažnju na veličinu slova i važnost  informacija koje se dane u ugovoru koji se odnosi na zaštitu potrošača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Vrsta usluge i mogućnost dodatnih usluga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Rok za ispostavu usluge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Što vi trebate osigurati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Rok trajanja ugovora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Uvjete produljenja i raskida ugovora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FF0000"/>
                </a:solidFill>
              </a:rPr>
              <a:t>Sitna slova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rgbClr val="002060"/>
                </a:solidFill>
              </a:rPr>
              <a:t>Rok za raskid ugovora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rgbClr val="002060"/>
                </a:solidFill>
              </a:rPr>
              <a:t>https://www.24sata.hr/potrosac/vazno-ovo-su-rokovi-koje-potrosaci-moraju-znati-367807</a:t>
            </a:r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Zaštita potrošača: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1. razred – Što je potrošnja, a što potrošač?</a:t>
            </a:r>
            <a:endParaRPr dirty="0"/>
          </a:p>
          <a:p>
            <a:pPr marL="0" indent="0">
              <a:buNone/>
            </a:pPr>
            <a:r>
              <a:rPr lang="hr-HR" dirty="0" smtClean="0"/>
              <a:t>2. razred - Upoznajte vlastita potrošačka prava i obveze!</a:t>
            </a:r>
          </a:p>
          <a:p>
            <a:pPr marL="0" indent="0">
              <a:buNone/>
            </a:pPr>
            <a:r>
              <a:rPr lang="hr-HR" dirty="0" smtClean="0"/>
              <a:t>3. razred – Informirano donošenje odluke o kupnji</a:t>
            </a:r>
          </a:p>
          <a:p>
            <a:pPr marL="0" indent="0">
              <a:buNone/>
            </a:pPr>
            <a:r>
              <a:rPr lang="hr-HR" dirty="0" smtClean="0"/>
              <a:t>4. Razred – Što je marketing, a što marka?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9098" y="304800"/>
            <a:ext cx="9964515" cy="686873"/>
          </a:xfrm>
        </p:spPr>
        <p:txBody>
          <a:bodyPr/>
          <a:lstStyle/>
          <a:p>
            <a:r>
              <a:rPr lang="hr-HR" dirty="0" smtClean="0"/>
              <a:t>Tko štiti naša potrošačka prava?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0913" y="850006"/>
            <a:ext cx="10582701" cy="5705340"/>
          </a:xfrm>
        </p:spPr>
        <p:txBody>
          <a:bodyPr/>
          <a:lstStyle/>
          <a:p>
            <a:r>
              <a:rPr lang="hr-HR" dirty="0" smtClean="0"/>
              <a:t>Zakon</a:t>
            </a:r>
          </a:p>
          <a:p>
            <a:r>
              <a:rPr lang="hr-HR" dirty="0" smtClean="0"/>
              <a:t>Državni uredi</a:t>
            </a:r>
          </a:p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potrosac.mingo.hr/hr/potrosac/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www.hnb.hr/o-nama/informacije-potrosacima/zastitite-svoja-prava</a:t>
            </a:r>
            <a:endParaRPr lang="hr-HR" dirty="0" smtClean="0"/>
          </a:p>
          <a:p>
            <a:r>
              <a:rPr lang="hr-HR" dirty="0">
                <a:hlinkClick r:id="rId4"/>
              </a:rPr>
              <a:t>http://www.hanfa.hr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Građanski uredi</a:t>
            </a:r>
          </a:p>
          <a:p>
            <a:r>
              <a:rPr lang="hr-HR" dirty="0">
                <a:hlinkClick r:id="rId5"/>
              </a:rPr>
              <a:t>http://www.potrosac.hr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19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7" y="0"/>
            <a:ext cx="2867025" cy="15906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1824" y="304800"/>
            <a:ext cx="10041789" cy="5709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Kako napisati prigovor?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4699" y="1004552"/>
            <a:ext cx="11359166" cy="4977147"/>
          </a:xfrm>
        </p:spPr>
        <p:txBody>
          <a:bodyPr/>
          <a:lstStyle/>
          <a:p>
            <a:r>
              <a:rPr lang="hr-HR" dirty="0" smtClean="0"/>
              <a:t>„Koliko para, toliko muzike”</a:t>
            </a:r>
          </a:p>
          <a:p>
            <a:r>
              <a:rPr lang="hr-HR" dirty="0" smtClean="0"/>
              <a:t>U službenom prigovoru u obliku pisma ključno je navesti četiri elementa: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Jasno definirati problem žalbe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Navesti detalje kupnje i potkrijepiti ih preslikom dokaza ili računa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Definirajte svoj zahtjev – kako želite da se problem riješi u </a:t>
            </a:r>
            <a:r>
              <a:rPr lang="hr-HR" dirty="0" smtClean="0">
                <a:solidFill>
                  <a:srgbClr val="FF0000"/>
                </a:solidFill>
              </a:rPr>
              <a:t>predloženom vremenskom roku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Definirati aktivnosti koje ćete poduzeti ako vaša žalba neće biti ispunjena</a:t>
            </a:r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12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6" y="119062"/>
            <a:ext cx="2867025" cy="15906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7279" y="1622738"/>
            <a:ext cx="10196335" cy="4358962"/>
          </a:xfrm>
        </p:spPr>
        <p:txBody>
          <a:bodyPr/>
          <a:lstStyle/>
          <a:p>
            <a:r>
              <a:rPr lang="hr-HR" dirty="0" smtClean="0"/>
              <a:t>Potrošač mora dobiti pisani odgovor trgovca u roku 15 dana od dana zaprimanja žalbe</a:t>
            </a:r>
          </a:p>
          <a:p>
            <a:r>
              <a:rPr lang="hr-HR" dirty="0" smtClean="0"/>
              <a:t>Ukoliko je žalba utemeljena na propisima: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</a:t>
            </a:r>
            <a:r>
              <a:rPr lang="hr-HR" dirty="0" smtClean="0"/>
              <a:t>ravo na naknadu štete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z</a:t>
            </a:r>
            <a:r>
              <a:rPr lang="hr-HR" dirty="0" smtClean="0"/>
              <a:t>amjenu proizvoda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</a:t>
            </a:r>
            <a:r>
              <a:rPr lang="hr-HR" dirty="0" smtClean="0"/>
              <a:t>opravljeni proizvod uz produljenje jamstva ili smanjenje cijene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r</a:t>
            </a:r>
            <a:r>
              <a:rPr lang="hr-HR" dirty="0" smtClean="0"/>
              <a:t>askid ugovora i povrat novca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87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pišete žalbu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Tekst treba imati 3-4 odlomka</a:t>
            </a:r>
          </a:p>
          <a:p>
            <a:r>
              <a:rPr lang="hr-HR" dirty="0" smtClean="0"/>
              <a:t>Ton rečenica treba biti pristojan, miran i staložen</a:t>
            </a:r>
          </a:p>
          <a:p>
            <a:r>
              <a:rPr lang="hr-HR" dirty="0" smtClean="0"/>
              <a:t>Treba postojati jedna glavna ideja</a:t>
            </a:r>
          </a:p>
          <a:p>
            <a:r>
              <a:rPr lang="hr-HR" dirty="0" smtClean="0"/>
              <a:t>Jedan argument po rečenici</a:t>
            </a:r>
          </a:p>
          <a:p>
            <a:r>
              <a:rPr lang="hr-HR" dirty="0" smtClean="0"/>
              <a:t>Nemojte vrijeđati</a:t>
            </a:r>
          </a:p>
          <a:p>
            <a:r>
              <a:rPr lang="hr-HR" dirty="0" smtClean="0"/>
              <a:t>Navedite vlastite podatke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75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3200" dirty="0" smtClean="0"/>
              <a:t>Hvala na pažnji!</a:t>
            </a:r>
            <a:endParaRPr lang="hr-HR" sz="3200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1653987"/>
            <a:ext cx="2460813" cy="24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56" y="304800"/>
            <a:ext cx="8737599" cy="6553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189" y="304800"/>
            <a:ext cx="10080425" cy="107323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Upoznajte vlastita potrošačka prava i odgovornosti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5504" y="1006997"/>
            <a:ext cx="10718156" cy="5197033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7309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ZAŠTITA POTROŠAČA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– očuvanje interesa i prava potrošača u slučajevima neetičkih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postupaka poduzeća ili nesavjesnog plasmana proizvoda 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usluga na tržištu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www.24sata.hr/pametnakunaa/saznajte-kakva-prava-imate-u-podrucju-zdravstvene-zastite-285427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6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365" y="175481"/>
            <a:ext cx="3568387" cy="269703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Zaštita potrošača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406" y="1662448"/>
            <a:ext cx="10058400" cy="4229100"/>
          </a:xfrm>
        </p:spPr>
        <p:txBody>
          <a:bodyPr/>
          <a:lstStyle/>
          <a:p>
            <a:r>
              <a:rPr lang="hr-HR" dirty="0" smtClean="0"/>
              <a:t>Jedno od temeljnih područja zaštite ljudskih prava EU</a:t>
            </a:r>
          </a:p>
          <a:p>
            <a:endParaRPr lang="hr-HR" dirty="0"/>
          </a:p>
          <a:p>
            <a:r>
              <a:rPr lang="hr-HR" dirty="0" smtClean="0"/>
              <a:t>Tretiraju se kao ljudska prava jer su važna u zaštiti zdravlja, sigurnosti i ekonomskih interesa potrošača</a:t>
            </a:r>
          </a:p>
          <a:p>
            <a:endParaRPr lang="hr-HR" dirty="0"/>
          </a:p>
          <a:p>
            <a:r>
              <a:rPr lang="hr-HR" dirty="0" smtClean="0"/>
              <a:t>Potrošači se najbolje zaštićuju osvješćivanjem i edukacijom o ostvarivanju svojih prava i odgovornosti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55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Najčešće povrede potrošača: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2" y="1752600"/>
            <a:ext cx="10058402" cy="48800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Neistinito označavanje proizvoda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rgbClr val="FF0000"/>
                </a:solidFill>
                <a:hlinkClick r:id="rId2"/>
              </a:rPr>
              <a:t>http://www.monitor.hr/clanci/hrvatska-se-pridruzila-inicijativi-da-se-zaustavi-prodaju-slabije-kvalitetnih-proizvoda-na-istoku-europe/165687</a:t>
            </a:r>
            <a:r>
              <a:rPr lang="hr-HR" dirty="0" smtClean="0">
                <a:solidFill>
                  <a:srgbClr val="FF0000"/>
                </a:solidFill>
                <a:hlinkClick r:id="rId2"/>
              </a:rPr>
              <a:t>/</a:t>
            </a: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5" y="3647432"/>
            <a:ext cx="3624665" cy="2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48" y="3504148"/>
            <a:ext cx="2685297" cy="324438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2" y="643944"/>
            <a:ext cx="10058402" cy="5640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Prodaja odstajalih proizvoda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rgbClr val="FF0000"/>
                </a:solidFill>
                <a:hlinkClick r:id="rId3"/>
              </a:rPr>
              <a:t>https://www.jutarnji.hr/vijesti/hrvatska/istina-je-u-hrvatskim-mesnicama-meso-staro-10-i-vise-godina/2127651/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 smtClean="0"/>
          </a:p>
          <a:p>
            <a:r>
              <a:rPr lang="hr-HR" dirty="0" smtClean="0"/>
              <a:t>Prodaja proizvoda koji ne odgovaraju propisanim standardima kvalitete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hr-HR" dirty="0" smtClean="0">
                <a:solidFill>
                  <a:srgbClr val="FF0000"/>
                </a:solidFill>
                <a:hlinkClick r:id="rId4"/>
              </a:rPr>
              <a:t>potrosac.mingo.hr/hr/rapex/clanak.php?id=12620</a:t>
            </a: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Iskazivanje lažnih količina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95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Prodaja krivotvorina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Stvaranje lažne oskudice radi podizanja cijena i sl.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70" y="2538748"/>
            <a:ext cx="3354832" cy="18787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18" y="213507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96" y="2185182"/>
            <a:ext cx="3075680" cy="23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335" y="373487"/>
            <a:ext cx="11217499" cy="1150512"/>
          </a:xfrm>
        </p:spPr>
        <p:txBody>
          <a:bodyPr/>
          <a:lstStyle/>
          <a:p>
            <a:r>
              <a:rPr lang="hr-HR" dirty="0" smtClean="0"/>
              <a:t>U Hrvatskoj Zakon o zaštiti potrošača (2014.):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Pravo na zaštitu gospodarskih interesa potrošača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Pravo na zaštitu od opasnosti za život, zdravlje i imovinu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Pravo na pravnu zaštitu potrošača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Pravo na informiranje i izobrazbu potrošača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Pravo na udruživanje radi zaštite njihovih interesa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Pravo na predstavljanje i sudjelovanje potrošača u radu tijela koja rješavaju pitanja od njihovog interesa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7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823</TotalTime>
  <Words>729</Words>
  <Application>Microsoft Office PowerPoint</Application>
  <PresentationFormat>Široki zaslon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Segoe Print</vt:lpstr>
      <vt:lpstr>Wingdings</vt:lpstr>
      <vt:lpstr>Nature Illustration 16x9</vt:lpstr>
      <vt:lpstr>ZAŠTITA  POTROŠAČA</vt:lpstr>
      <vt:lpstr>Zaštita potrošača:</vt:lpstr>
      <vt:lpstr>Upoznajte vlastita potrošačka prava i odgovornosti</vt:lpstr>
      <vt:lpstr>PowerPoint prezentacija</vt:lpstr>
      <vt:lpstr>Zaštita potrošača</vt:lpstr>
      <vt:lpstr>Najčešće povrede potrošača:</vt:lpstr>
      <vt:lpstr>PowerPoint prezentacija</vt:lpstr>
      <vt:lpstr>PowerPoint prezentacija</vt:lpstr>
      <vt:lpstr>U Hrvatskoj Zakon o zaštiti potrošača (2014.):</vt:lpstr>
      <vt:lpstr>PowerPoint prezentacija</vt:lpstr>
      <vt:lpstr>PowerPoint prezentacija</vt:lpstr>
      <vt:lpstr>PowerPoint prezentacija</vt:lpstr>
      <vt:lpstr>PowerPoint prezentacija</vt:lpstr>
      <vt:lpstr>Odgovornosti potrošača:</vt:lpstr>
      <vt:lpstr>Odgovornosti potrošača</vt:lpstr>
      <vt:lpstr>ff</vt:lpstr>
      <vt:lpstr>Kako možete biti odgovoran i mudar potrošač?</vt:lpstr>
      <vt:lpstr>PowerPoint prezentacija</vt:lpstr>
      <vt:lpstr>PowerPoint prezentacija</vt:lpstr>
      <vt:lpstr>Tko štiti naša potrošačka prava?</vt:lpstr>
      <vt:lpstr>Kako napisati prigovor?</vt:lpstr>
      <vt:lpstr>PowerPoint prezentacija</vt:lpstr>
      <vt:lpstr>Kada pišete žalbu</vt:lpstr>
      <vt:lpstr>Kraj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Sandra</dc:creator>
  <cp:lastModifiedBy>Korisnik</cp:lastModifiedBy>
  <cp:revision>75</cp:revision>
  <dcterms:created xsi:type="dcterms:W3CDTF">2018-01-24T19:07:09Z</dcterms:created>
  <dcterms:modified xsi:type="dcterms:W3CDTF">2021-12-12T21:37:40Z</dcterms:modified>
</cp:coreProperties>
</file>